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599" r:id="rId2"/>
    <p:sldId id="674" r:id="rId3"/>
    <p:sldId id="706" r:id="rId4"/>
    <p:sldId id="708" r:id="rId5"/>
    <p:sldId id="709" r:id="rId6"/>
    <p:sldId id="710" r:id="rId7"/>
    <p:sldId id="702" r:id="rId8"/>
    <p:sldId id="676" r:id="rId9"/>
    <p:sldId id="715" r:id="rId10"/>
    <p:sldId id="717" r:id="rId11"/>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99" autoAdjust="0"/>
    <p:restoredTop sz="94992" autoAdjust="0"/>
  </p:normalViewPr>
  <p:slideViewPr>
    <p:cSldViewPr>
      <p:cViewPr>
        <p:scale>
          <a:sx n="69" d="100"/>
          <a:sy n="69" d="100"/>
        </p:scale>
        <p:origin x="-171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5860F1A-866F-4CD2-8507-91C4AB28B8A2}" type="datetimeFigureOut">
              <a:rPr lang="ru-RU" smtClean="0"/>
              <a:pPr/>
              <a:t>08.02.2016</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BBB8413-9A74-4608-AE77-8123E92B199F}" type="slidenum">
              <a:rPr lang="ru-RU" smtClean="0"/>
              <a:pPr/>
              <a:t>‹#›</a:t>
            </a:fld>
            <a:endParaRPr lang="ru-RU" dirty="0"/>
          </a:p>
        </p:txBody>
      </p:sp>
    </p:spTree>
    <p:extLst>
      <p:ext uri="{BB962C8B-B14F-4D97-AF65-F5344CB8AC3E}">
        <p14:creationId xmlns="" xmlns:p14="http://schemas.microsoft.com/office/powerpoint/2010/main" val="32305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BBB8413-9A74-4608-AE77-8123E92B199F}" type="slidenum">
              <a:rPr lang="ru-RU" smtClean="0"/>
              <a:pPr/>
              <a:t>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3ED689-881B-4B8D-8D9B-B0F41F419C4B}" type="datetimeFigureOut">
              <a:rPr lang="ru-RU" smtClean="0"/>
              <a:pPr/>
              <a:t>08.02.2016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5A386A9-5CF8-4B35-81F8-652A524EABC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ED689-881B-4B8D-8D9B-B0F41F419C4B}" type="datetimeFigureOut">
              <a:rPr lang="ru-RU" smtClean="0"/>
              <a:pPr/>
              <a:t>08.02.2016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386A9-5CF8-4B35-81F8-652A524EABC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image" Target="../media/image30.jpeg"/><Relationship Id="rId16" Type="http://schemas.openxmlformats.org/officeDocument/2006/relationships/image" Target="../media/image44.jpeg"/><Relationship Id="rId20"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47.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640960" cy="8371523"/>
          </a:xfrm>
          <a:prstGeom prst="rect">
            <a:avLst/>
          </a:prstGeom>
        </p:spPr>
        <p:txBody>
          <a:bodyPr wrap="square">
            <a:spAutoFit/>
          </a:bodyPr>
          <a:lstStyle/>
          <a:p>
            <a:pPr algn="ctr"/>
            <a:endParaRPr lang="ru-RU" sz="3200" b="1" i="1" dirty="0" smtClean="0">
              <a:solidFill>
                <a:srgbClr val="FF0000"/>
              </a:solidFill>
              <a:latin typeface="Times New Roman" pitchFamily="18" charset="0"/>
              <a:cs typeface="Times New Roman" pitchFamily="18" charset="0"/>
            </a:endParaRPr>
          </a:p>
          <a:p>
            <a:pPr algn="ctr"/>
            <a:endParaRPr lang="ru-RU" sz="3200" b="1" i="1" dirty="0" smtClean="0">
              <a:solidFill>
                <a:srgbClr val="FF0000"/>
              </a:solidFill>
              <a:latin typeface="Times New Roman" pitchFamily="18" charset="0"/>
              <a:cs typeface="Times New Roman" pitchFamily="18" charset="0"/>
            </a:endParaRPr>
          </a:p>
          <a:p>
            <a:pPr algn="ctr"/>
            <a:r>
              <a:rPr lang="ru-RU" sz="3200" b="1" i="1" dirty="0" smtClean="0">
                <a:solidFill>
                  <a:srgbClr val="FF0000"/>
                </a:solidFill>
                <a:latin typeface="Times New Roman" pitchFamily="18" charset="0"/>
                <a:cs typeface="Times New Roman" pitchFamily="18" charset="0"/>
              </a:rPr>
              <a:t>Отчет о работе </a:t>
            </a:r>
          </a:p>
          <a:p>
            <a:pPr algn="ctr"/>
            <a:r>
              <a:rPr lang="ru-RU" sz="3200" b="1" i="1" dirty="0" smtClean="0">
                <a:solidFill>
                  <a:srgbClr val="FF0000"/>
                </a:solidFill>
                <a:latin typeface="Times New Roman" pitchFamily="18" charset="0"/>
                <a:cs typeface="Times New Roman" pitchFamily="18" charset="0"/>
              </a:rPr>
              <a:t>депутата Думы города Костромы  шестого</a:t>
            </a:r>
            <a:r>
              <a:rPr lang="en-US" sz="3200" b="1" i="1" dirty="0" smtClean="0">
                <a:solidFill>
                  <a:srgbClr val="FF0000"/>
                </a:solidFill>
                <a:latin typeface="Times New Roman" pitchFamily="18" charset="0"/>
                <a:cs typeface="Times New Roman" pitchFamily="18" charset="0"/>
              </a:rPr>
              <a:t> </a:t>
            </a:r>
            <a:r>
              <a:rPr lang="ru-RU" sz="3200" b="1" i="1" dirty="0" smtClean="0">
                <a:solidFill>
                  <a:srgbClr val="FF0000"/>
                </a:solidFill>
                <a:latin typeface="Times New Roman" pitchFamily="18" charset="0"/>
                <a:cs typeface="Times New Roman" pitchFamily="18" charset="0"/>
              </a:rPr>
              <a:t> созыва по 11 избирательному округу</a:t>
            </a:r>
          </a:p>
          <a:p>
            <a:pPr algn="ctr"/>
            <a:endParaRPr lang="ru-RU" sz="4000" b="1" i="1" dirty="0" smtClean="0">
              <a:solidFill>
                <a:srgbClr val="FF0000"/>
              </a:solidFill>
              <a:latin typeface="Times New Roman" pitchFamily="18" charset="0"/>
              <a:cs typeface="Times New Roman" pitchFamily="18" charset="0"/>
            </a:endParaRPr>
          </a:p>
          <a:p>
            <a:pPr algn="ctr"/>
            <a:r>
              <a:rPr lang="ru-RU" sz="4000" b="1" i="1" dirty="0" err="1" smtClean="0">
                <a:solidFill>
                  <a:srgbClr val="FF0000"/>
                </a:solidFill>
                <a:latin typeface="Times New Roman" pitchFamily="18" charset="0"/>
                <a:cs typeface="Times New Roman" pitchFamily="18" charset="0"/>
              </a:rPr>
              <a:t>Копнина</a:t>
            </a:r>
            <a:endParaRPr lang="ru-RU" sz="4000" b="1" i="1" dirty="0" smtClean="0">
              <a:solidFill>
                <a:srgbClr val="FF0000"/>
              </a:solidFill>
              <a:latin typeface="Times New Roman" pitchFamily="18" charset="0"/>
              <a:cs typeface="Times New Roman" pitchFamily="18" charset="0"/>
            </a:endParaRPr>
          </a:p>
          <a:p>
            <a:pPr algn="ctr"/>
            <a:r>
              <a:rPr lang="ru-RU" sz="4000" b="1" i="1" dirty="0" smtClean="0">
                <a:solidFill>
                  <a:srgbClr val="FF0000"/>
                </a:solidFill>
                <a:latin typeface="Times New Roman" pitchFamily="18" charset="0"/>
                <a:cs typeface="Times New Roman" pitchFamily="18" charset="0"/>
              </a:rPr>
              <a:t>Романа Евгеньевича</a:t>
            </a:r>
          </a:p>
          <a:p>
            <a:pPr algn="ctr"/>
            <a:endParaRPr lang="ru-RU" sz="3200" b="1" i="1" dirty="0" smtClean="0">
              <a:solidFill>
                <a:srgbClr val="FF0000"/>
              </a:solidFill>
              <a:latin typeface="Times New Roman" pitchFamily="18" charset="0"/>
              <a:cs typeface="Times New Roman" pitchFamily="18" charset="0"/>
            </a:endParaRPr>
          </a:p>
          <a:p>
            <a:pPr algn="ctr"/>
            <a:endParaRPr lang="ru-RU" sz="3200" b="1" i="1" dirty="0" smtClean="0">
              <a:solidFill>
                <a:srgbClr val="FF0000"/>
              </a:solidFill>
              <a:latin typeface="Times New Roman" pitchFamily="18" charset="0"/>
              <a:cs typeface="Times New Roman" pitchFamily="18" charset="0"/>
            </a:endParaRPr>
          </a:p>
          <a:p>
            <a:pPr algn="ctr"/>
            <a:r>
              <a:rPr lang="ru-RU" sz="3200" b="1" i="1" dirty="0" smtClean="0">
                <a:solidFill>
                  <a:srgbClr val="FF0000"/>
                </a:solidFill>
                <a:latin typeface="Times New Roman" pitchFamily="18" charset="0"/>
                <a:cs typeface="Times New Roman" pitchFamily="18" charset="0"/>
              </a:rPr>
              <a:t> сентябрь - декабрь2015 года</a:t>
            </a:r>
            <a:endParaRPr lang="ru-RU" sz="3200" b="1" i="1" dirty="0">
              <a:solidFill>
                <a:srgbClr val="FF0000"/>
              </a:solidFill>
              <a:latin typeface="Times New Roman" pitchFamily="18" charset="0"/>
              <a:cs typeface="Times New Roman" pitchFamily="18" charset="0"/>
            </a:endParaRPr>
          </a:p>
          <a:p>
            <a:pPr algn="ctr"/>
            <a:endParaRPr lang="ru-RU" sz="5400" b="1" i="1" dirty="0" smtClean="0">
              <a:solidFill>
                <a:srgbClr val="FF0000"/>
              </a:solidFill>
              <a:latin typeface="Times New Roman" pitchFamily="18" charset="0"/>
              <a:cs typeface="Times New Roman" pitchFamily="18" charset="0"/>
            </a:endParaRPr>
          </a:p>
          <a:p>
            <a:pPr algn="ctr"/>
            <a:endParaRPr lang="ru-RU" sz="5400" b="1" i="1" dirty="0">
              <a:solidFill>
                <a:srgbClr val="FF0000"/>
              </a:solidFill>
              <a:latin typeface="Times New Roman" pitchFamily="18" charset="0"/>
              <a:cs typeface="Times New Roman" pitchFamily="18" charset="0"/>
            </a:endParaRPr>
          </a:p>
          <a:p>
            <a:pPr algn="ctr"/>
            <a:endParaRPr lang="ru-RU" sz="5400" b="1" i="1" dirty="0" smtClean="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679417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429684" cy="923330"/>
          </a:xfrm>
          <a:prstGeom prst="rect">
            <a:avLst/>
          </a:prstGeom>
          <a:noFill/>
        </p:spPr>
        <p:txBody>
          <a:bodyPr wrap="square" rtlCol="0">
            <a:spAutoFit/>
          </a:bodyPr>
          <a:lstStyle/>
          <a:p>
            <a:endParaRPr lang="ru-RU" dirty="0" smtClean="0"/>
          </a:p>
          <a:p>
            <a:endParaRPr lang="ru-RU" dirty="0" smtClean="0"/>
          </a:p>
          <a:p>
            <a:endParaRPr lang="ru-RU" dirty="0"/>
          </a:p>
        </p:txBody>
      </p:sp>
      <p:sp>
        <p:nvSpPr>
          <p:cNvPr id="1025" name="Rectangle 1"/>
          <p:cNvSpPr>
            <a:spLocks noChangeArrowheads="1"/>
          </p:cNvSpPr>
          <p:nvPr/>
        </p:nvSpPr>
        <p:spPr bwMode="auto">
          <a:xfrm>
            <a:off x="0" y="0"/>
            <a:ext cx="9144000" cy="68172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1100" b="1" dirty="0" smtClean="0">
                <a:solidFill>
                  <a:srgbClr val="FF0000"/>
                </a:solidFill>
                <a:latin typeface="Times New Roman" pitchFamily="18" charset="0"/>
                <a:ea typeface="Times New Roman" pitchFamily="18" charset="0"/>
                <a:cs typeface="Times New Roman" pitchFamily="18" charset="0"/>
              </a:rPr>
              <a:t>Комиссией по развитию городского хозяйства </a:t>
            </a:r>
            <a:r>
              <a:rPr lang="ru-RU" sz="1100" dirty="0" smtClean="0">
                <a:latin typeface="Times New Roman" pitchFamily="18" charset="0"/>
                <a:ea typeface="Times New Roman" pitchFamily="18" charset="0"/>
                <a:cs typeface="Times New Roman" pitchFamily="18" charset="0"/>
              </a:rPr>
              <a:t>были рассмотрены муниципальные программы города Костромы, планируемые к реализации начиная с 2016 года: "Управление имущественными и земельными ресурсами города Костромы на 2016-2018 годы"; "Развитие территорий города Костромы на 2016-2018 годы","Обеспечение качественным жильем и услугами жилищно-коммунального хозяйства населения города Костромы на 2016-2018 годы";</a:t>
            </a:r>
            <a:endParaRPr lang="ru-RU" sz="1100" dirty="0" smtClean="0">
              <a:latin typeface="Times New Roman" pitchFamily="18" charset="0"/>
              <a:cs typeface="Times New Roman" pitchFamily="18" charset="0"/>
            </a:endParaRPr>
          </a:p>
          <a:p>
            <a:pPr lvl="0" algn="just" fontAlgn="base">
              <a:spcBef>
                <a:spcPct val="0"/>
              </a:spcBef>
              <a:spcAft>
                <a:spcPct val="0"/>
              </a:spcAf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"Энергосбережение и повышение энергетической эффективности на территории городского округа город Кострома на период 2016-2018 годы"; "Благоустройство города Костромы на 2016-2018 годы"; "Безопасный город Кострома на 2016-2018 годы". По результатам рассмотрения Комиссией были выработаны рекомендации, исполнение которых находится на контроле Комиссии. При рассмотрении проекта решения Думы города Костромы "О бюджете города Костромы на 2016 год" </a:t>
            </a:r>
            <a:r>
              <a:rPr kumimoji="0" lang="ru-RU" sz="11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целях обеспечения надежности и качества коммунальных услуг, предоставляемых жителям города Костромы, в том числе восстановление линий рециркуляции горячего водоснабжения было рекомендовано увеличить бюджетные ассигнования на возмещение затрат, связанных с выполнением работ по капитальному ремонту наружных систем горячего водоснабжения с целью обеспечения циркуляции воды в сетях горячего водоснабжения – в объеме 2000,0 тысяч рублей.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Учитывая актуальность проблемы по благоустройству дворовых территорий, а также готовность жителей участвовать в софинансировании соответствующих мероприятий,</a:t>
            </a:r>
            <a:r>
              <a:rPr kumimoji="0" lang="ru-RU" sz="11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рассмотрении проекта муниципальной программы "Благоустройство города Костромы на 2016-2018 годы" было принято решение о создании рабочей группы с участием депутатов Думы города Костромы шестого созыва для проработки вопросов подготовки подпрограммы, в частности об определении видов работ по благоустройству дворовых территорий и источника финансирования реализации мероприятий программы. По результатам деятельности рабочей группы были разработаны Правила отбора и финансирования общественных инициатив по проведению капитального, текущего ремонта жилищного фонда, благоустройства дворовых и придомовых территорий многоквартирных домов в городе Костроме. В связи с изменениями Федерального закона был рассмотрен проект решения Думы города Костромы «О внесении изменений в Порядок организации транспортного обслуживания населения на территории города Костромы».  </a:t>
            </a:r>
          </a:p>
          <a:p>
            <a:pPr algn="just"/>
            <a:r>
              <a:rPr lang="ru-RU" sz="1100" b="1" dirty="0" smtClean="0">
                <a:solidFill>
                  <a:srgbClr val="FF0000"/>
                </a:solidFill>
                <a:latin typeface="Times New Roman" pitchFamily="18" charset="0"/>
                <a:cs typeface="Times New Roman" pitchFamily="18" charset="0"/>
              </a:rPr>
              <a:t>Решая вопросы в сфере коммунальных услуг, в том числе по сбору и транспортировке твердых бытовых отходов  был рассмотрены  проекты решений Думы города Костромы:</a:t>
            </a:r>
            <a:r>
              <a:rPr lang="ru-RU" sz="1100" b="1"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"Об утверждении инвестиционной программы общества с ограниченной ответственностью "ЭкоТехноМенеджмент" по строительству объектов, используемых для утилизации, обезвреживания и захоронения твердых бытовых (коммунальных) отходов на территории города Костромы на 2015-2024 годы"; "Об установлении надбавки к тарифу на услуги по утилизации, обезвреживанию и захоронению твердых бытовых (коммунальных) отходов общества с ограниченной ответственностью "ЭкоТехноМенеджмент" для потребителей до 31 декабря 2024 год".</a:t>
            </a:r>
          </a:p>
          <a:p>
            <a:pPr lvl="0" algn="just" eaLnBrk="0" fontAlgn="base" hangingPunct="0">
              <a:spcBef>
                <a:spcPct val="0"/>
              </a:spcBef>
              <a:spcAft>
                <a:spcPct val="0"/>
              </a:spcAft>
            </a:pPr>
            <a:r>
              <a:rPr kumimoji="0" lang="ru-RU" sz="11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целях совершенствования  процедур деятельности Думы города Костромы : </a:t>
            </a:r>
            <a:r>
              <a:rPr kumimoji="0" lang="ru-RU" sz="1100" u="none" strike="noStrike" cap="none" normalizeH="0" baseline="0" dirty="0" smtClean="0">
                <a:ln>
                  <a:noFill/>
                </a:ln>
                <a:effectLst/>
                <a:latin typeface="Times New Roman" pitchFamily="18" charset="0"/>
                <a:ea typeface="Times New Roman" pitchFamily="18" charset="0"/>
                <a:cs typeface="Times New Roman" pitchFamily="18" charset="0"/>
              </a:rPr>
              <a:t>создана временная  депутатская комиссия </a:t>
            </a:r>
            <a:r>
              <a:rPr lang="ru-RU" sz="1100" dirty="0" smtClean="0">
                <a:latin typeface="Times New Roman" pitchFamily="18" charset="0"/>
                <a:ea typeface="Times New Roman" pitchFamily="18" charset="0"/>
                <a:cs typeface="Times New Roman" pitchFamily="18" charset="0"/>
              </a:rPr>
              <a:t>Думы города Костромы шестого созыва по развитию сетей инженерно-технической инфраструктуры.  Члены комиссии по развитию городского хозяйства   включены в состав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различных коллегиальных органах:</a:t>
            </a:r>
            <a:r>
              <a:rPr kumimoji="0" lang="ru-RU" sz="11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Комиссии по обеспечению безопасности дорожного движения </a:t>
            </a:r>
            <a:r>
              <a:rPr lang="ru-RU" sz="1100" dirty="0" smtClean="0">
                <a:latin typeface="Times New Roman" pitchFamily="18" charset="0"/>
                <a:ea typeface="Times New Roman" pitchFamily="18" charset="0"/>
                <a:cs typeface="Times New Roman" pitchFamily="18" charset="0"/>
              </a:rPr>
              <a:t>при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Администрации города Костромы; Жилищной комиссии города Костромы;</a:t>
            </a:r>
            <a:r>
              <a:rPr lang="ru-RU" sz="1100" dirty="0" smtClean="0">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Городской межведомственной транспортной комиссии при Администрации города Костромы;</a:t>
            </a:r>
            <a:r>
              <a:rPr lang="ru-RU" sz="1100" dirty="0" smtClean="0">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Конкурсной комиссии по проведению открытого конкурса по отбору управляющей организации на право заключения договоров управления многоквартирным домом на территории муниципального образования города Костромы;</a:t>
            </a:r>
            <a:r>
              <a:rPr lang="ru-RU" sz="1100" dirty="0" smtClean="0">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Координационного общественного Совета в сфере жилищно-коммунального хозяйства и управления многоквартирными домами города Костромы;</a:t>
            </a:r>
            <a:r>
              <a:rPr lang="ru-RU" sz="1100" dirty="0" smtClean="0">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Рабочей группы Администрации города Костромы по заключению концессионного соглашения о создании и об использовании на платной основе парковок (парковочных мест), расположенных на автомобильных дорогах общего пользования местного значения.</a:t>
            </a:r>
          </a:p>
          <a:p>
            <a:pPr marL="0" lvl="1" algn="just" eaLnBrk="0" fontAlgn="base" hangingPunct="0">
              <a:spcBef>
                <a:spcPct val="0"/>
              </a:spcBef>
              <a:spcAft>
                <a:spcPct val="0"/>
              </a:spcAft>
            </a:pPr>
            <a:r>
              <a:rPr lang="ru-RU" sz="1200" b="1" dirty="0" smtClean="0">
                <a:solidFill>
                  <a:srgbClr val="FF0000"/>
                </a:solidFill>
                <a:latin typeface="Times New Roman" pitchFamily="18" charset="0"/>
                <a:cs typeface="Times New Roman" pitchFamily="18" charset="0"/>
              </a:rPr>
              <a:t>Важно,</a:t>
            </a:r>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что  в Молодёжной палате Думы города Костромы  интересы нашего округа будет представлять  учащаяся 5-го курса  Детского морского центра Макарова Дарья.</a:t>
            </a:r>
          </a:p>
          <a:p>
            <a:pPr marL="0" lvl="1" algn="just" eaLnBrk="0" fontAlgn="base" hangingPunct="0">
              <a:spcBef>
                <a:spcPct val="0"/>
              </a:spcBef>
              <a:spcAft>
                <a:spcPct val="0"/>
              </a:spcAft>
            </a:pPr>
            <a:endParaRPr lang="ru-RU" sz="1100" dirty="0" smtClean="0">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710351"/>
          </a:xfrm>
          <a:prstGeom prst="rect">
            <a:avLst/>
          </a:prstGeom>
        </p:spPr>
        <p:txBody>
          <a:bodyPr wrap="square">
            <a:spAutoFit/>
          </a:bodyPr>
          <a:lstStyle/>
          <a:p>
            <a:pPr algn="ctr"/>
            <a:r>
              <a:rPr lang="ru-RU" sz="1400" b="1" dirty="0" smtClean="0">
                <a:solidFill>
                  <a:srgbClr val="FF0000"/>
                </a:solidFill>
                <a:latin typeface="Times New Roman" pitchFamily="18" charset="0"/>
                <a:cs typeface="Times New Roman" pitchFamily="18" charset="0"/>
              </a:rPr>
              <a:t>Уважаемые избиратели! </a:t>
            </a:r>
          </a:p>
          <a:p>
            <a:pPr algn="ctr"/>
            <a:r>
              <a:rPr lang="ru-RU" sz="1400" b="1" dirty="0" smtClean="0">
                <a:solidFill>
                  <a:srgbClr val="FF0000"/>
                </a:solidFill>
                <a:latin typeface="Times New Roman" pitchFamily="18" charset="0"/>
                <a:cs typeface="Times New Roman" pitchFamily="18" charset="0"/>
              </a:rPr>
              <a:t>Я благодарю вас за оказанное мне доверие представлять ваши интересы в Думе города Костромы шестого созыва в третий раз. Благодаря совместным усилиям нам удалось благоустроить дворы, детские площадки, отремонтировать дома. Надеюсь, что и в будущем  мы приложим максимальные  усилия для того, чтобы жизнь на округе изменилась в лучшую сторону.</a:t>
            </a:r>
          </a:p>
          <a:p>
            <a:pPr algn="just"/>
            <a:r>
              <a:rPr lang="ru-RU" sz="1100" dirty="0" smtClean="0">
                <a:latin typeface="Times New Roman" pitchFamily="18" charset="0"/>
                <a:cs typeface="Times New Roman" pitchFamily="18" charset="0"/>
              </a:rPr>
              <a:t> В 2015 году границы округа расширились, и  с новой территорией  у меня появились дополнительные задачи. Какие-то вопросы удалось   решить сразу, а какие-то требуют дополнительной проработки по объективным причинам. Многие вопросы удаётся решить работая в  депутатских комиссиях по развитию городского хозяйства, экономике, финансам, в рабочих группах и временных комиссиях. Все обращения, направленные в мой адрес жителями округа, тщательно проработаны, информация  направлена заявителям в письменном виде или доведена при личной встрече. </a:t>
            </a:r>
            <a:r>
              <a:rPr lang="ru-RU" sz="1100" b="1" i="1" dirty="0" smtClean="0">
                <a:latin typeface="Times New Roman" pitchFamily="18" charset="0"/>
                <a:cs typeface="Times New Roman" pitchFamily="18" charset="0"/>
              </a:rPr>
              <a:t>Всего  зарегистрировано 72 вопроса по обращениям жителей . Решено  47 вопросов,  решение 25 на депутатском контроле. Подготовлено 39 писем и запросов. </a:t>
            </a:r>
          </a:p>
          <a:p>
            <a:pPr algn="just">
              <a:buFont typeface="Arial" pitchFamily="34" charset="0"/>
              <a:buChar char="•"/>
            </a:pPr>
            <a:r>
              <a:rPr lang="ru-RU" sz="1100" dirty="0" smtClean="0">
                <a:latin typeface="Times New Roman" pitchFamily="18" charset="0"/>
                <a:cs typeface="Times New Roman" pitchFamily="18" charset="0"/>
              </a:rPr>
              <a:t> Наболевшим вопросом для жителей  многоквартирных домов, расположенных  на территории округа, был и остаётся вопрос некачественного предоставления услуги горячего водоснабжения. Благодаря инициативе депутата и жителей округа в предыдущие годы были восстановлены наружные  линии рециркуляции к домам:  № 37 по ул. Ивана Сусанина, № 78, 80, 82 по улице Свердлова, № 33,35 по улице Войкова. В план  восстановления линий рециркуляции на 2016 год включены дома: № 31, 31-а по ул. Войкова, № 48/76 ул. И. Сусанина, № 74 по ул. Свердлова. При наличии дополнительных бюджетных средств, в план  будет включен дом № 54/17 по ул. Ивана Сусанина. </a:t>
            </a:r>
            <a:r>
              <a:rPr lang="ru-RU" sz="1100" b="1" i="1" dirty="0" smtClean="0">
                <a:latin typeface="Times New Roman" pitchFamily="18" charset="0"/>
                <a:cs typeface="Times New Roman" pitchFamily="18" charset="0"/>
              </a:rPr>
              <a:t>Вопрос на депутатском контроле.</a:t>
            </a:r>
            <a:endParaRPr lang="ru-RU" sz="1200" b="1" i="1" dirty="0" smtClean="0">
              <a:latin typeface="Times New Roman" pitchFamily="18" charset="0"/>
              <a:cs typeface="Times New Roman" pitchFamily="18" charset="0"/>
            </a:endParaRPr>
          </a:p>
          <a:p>
            <a:pPr algn="just"/>
            <a:r>
              <a:rPr lang="ru-RU" sz="1200" b="1" dirty="0" smtClean="0">
                <a:solidFill>
                  <a:srgbClr val="FF0000"/>
                </a:solidFill>
                <a:latin typeface="Times New Roman" pitchFamily="18" charset="0"/>
                <a:cs typeface="Times New Roman" pitchFamily="18" charset="0"/>
              </a:rPr>
              <a:t>Остро стоит вопрос по организации водоотведения поверхностных вод  на территории придомовых территорий  и некоторых улиц округа.  </a:t>
            </a:r>
            <a:r>
              <a:rPr lang="ru-RU" sz="1100" dirty="0" smtClean="0">
                <a:latin typeface="Times New Roman" pitchFamily="18" charset="0"/>
                <a:cs typeface="Times New Roman" pitchFamily="18" charset="0"/>
              </a:rPr>
              <a:t>В частности, о своих проблемах  сообщили жители  ул. Войкова и вновь присоединившихся к нашему округу домов.</a:t>
            </a:r>
          </a:p>
          <a:p>
            <a:pPr algn="just">
              <a:buFont typeface="Arial" pitchFamily="34" charset="0"/>
              <a:buChar char="•"/>
            </a:pPr>
            <a:r>
              <a:rPr lang="ru-RU" sz="1100" dirty="0" smtClean="0">
                <a:latin typeface="Times New Roman" pitchFamily="18" charset="0"/>
                <a:cs typeface="Times New Roman" pitchFamily="18" charset="0"/>
              </a:rPr>
              <a:t> Мной направлена заявка о внесении в бюджет города на 2016 год расходов на оборудование системы ливнёвой канализации по решению суда во дворе дома № 54/17 по ул. Ивана Сусанина, организовано участие жителей в общественных слушаниях по бюджету города на 2016 г. Комитетом городского хозяйства города Костромы в 2015 году заключен муниципальный контракт по разработке проектно-сметной документации. Стоимость работ по реализации проекта ориентировочно составит 1,0 млн. рублей и будет уточнена проектной документацией. Данные ассигнования внесены в проект бюджета города Костромы на 2016 год. </a:t>
            </a:r>
            <a:r>
              <a:rPr lang="ru-RU" sz="1100" b="1" i="1" dirty="0" smtClean="0">
                <a:latin typeface="Times New Roman" pitchFamily="18" charset="0"/>
                <a:cs typeface="Times New Roman" pitchFamily="18" charset="0"/>
              </a:rPr>
              <a:t>Вопрос на депутатском контроле.</a:t>
            </a:r>
          </a:p>
          <a:p>
            <a:pPr algn="just">
              <a:buFont typeface="Arial" pitchFamily="34" charset="0"/>
              <a:buChar char="•"/>
            </a:pPr>
            <a:r>
              <a:rPr lang="ru-RU" sz="1100" dirty="0" smtClean="0">
                <a:latin typeface="Times New Roman" pitchFamily="18" charset="0"/>
                <a:cs typeface="Times New Roman" pitchFamily="18" charset="0"/>
              </a:rPr>
              <a:t>  Проработан вопрос по замене внутридворовой системы канализации во дворе дома № 59/48 по ул. Советской:  Администрацией города Костромы даны рекомендации собственникам помещений  данного дома. </a:t>
            </a:r>
            <a:r>
              <a:rPr lang="ru-RU" sz="1100" b="1" i="1" dirty="0" smtClean="0">
                <a:latin typeface="Times New Roman" pitchFamily="18" charset="0"/>
                <a:cs typeface="Times New Roman" pitchFamily="18" charset="0"/>
              </a:rPr>
              <a:t>Вопрос на депутатском контроле. </a:t>
            </a:r>
          </a:p>
          <a:p>
            <a:pPr algn="just">
              <a:buFont typeface="Arial" pitchFamily="34" charset="0"/>
              <a:buChar char="•"/>
            </a:pPr>
            <a:r>
              <a:rPr lang="ru-RU" sz="1100" dirty="0" smtClean="0">
                <a:latin typeface="Times New Roman" pitchFamily="18" charset="0"/>
                <a:cs typeface="Times New Roman" pitchFamily="18" charset="0"/>
              </a:rPr>
              <a:t> Организовано комиссионное обследование  кровли дома  № 101 по ул. Свердлова. В нём приняли участие  представители ООО «УК «РЕМЖИЛСТРОЙ+», государственной жилищной инспекции Костромской области, представители Совета дома. Протечка кровли  над кв. 45 устранена, ремонтные работы в квартире планируется выполнить весной 2016 г. (по просьбе заявителя).  В целом, ремонт кровли дома возможен только при условии наличия  денежных средств на спецсчёте дома.  </a:t>
            </a:r>
          </a:p>
          <a:p>
            <a:pPr algn="just">
              <a:buFont typeface="Arial" pitchFamily="34" charset="0"/>
              <a:buChar char="•"/>
            </a:pPr>
            <a:r>
              <a:rPr lang="ru-RU" sz="1100" dirty="0" smtClean="0">
                <a:latin typeface="Times New Roman" pitchFamily="18" charset="0"/>
                <a:cs typeface="Times New Roman" pitchFamily="18" charset="0"/>
              </a:rPr>
              <a:t>Организована встреча жителей дома № 37 по ул. Ивана Сусанина с директором ООО УК «Юбилейный -2007» В.В. Синёвым. Жителей не устраивает санитарное состояние  общедомового имущества и придомовой территории.  На встрече удалось найти  пути решения проблем.</a:t>
            </a:r>
          </a:p>
          <a:p>
            <a:pPr algn="just">
              <a:buFont typeface="Arial" pitchFamily="34" charset="0"/>
              <a:buChar char="•"/>
            </a:pPr>
            <a:r>
              <a:rPr lang="ru-RU" sz="1100" dirty="0" smtClean="0">
                <a:latin typeface="Times New Roman" pitchFamily="18" charset="0"/>
                <a:cs typeface="Times New Roman" pitchFamily="18" charset="0"/>
              </a:rPr>
              <a:t>  После моего вмешательства удалось  ускорить выполнение капитального ремонта кровли  дома № 6 по ул. Войкова:  Региональный оператор сменил подрядную организацию, проконтролировал выплату компенсации жильцам, квартиры которых были затоплены по халатности  подрядных организаций.  После моего обращения в управляющую компанию были выполнены и некоторые виды работ  по внутридомовым коммуникациям дома.  Одной из жительниц удалось помочь решить личную проблему.</a:t>
            </a:r>
          </a:p>
          <a:p>
            <a:pPr algn="just">
              <a:buFont typeface="Arial" pitchFamily="34" charset="0"/>
              <a:buChar char="•"/>
            </a:pPr>
            <a:r>
              <a:rPr lang="ru-RU" sz="1100" dirty="0" smtClean="0">
                <a:latin typeface="Times New Roman" pitchFamily="18" charset="0"/>
                <a:cs typeface="Times New Roman" pitchFamily="18" charset="0"/>
              </a:rPr>
              <a:t> </a:t>
            </a:r>
            <a:r>
              <a:rPr lang="ru-RU" sz="1100" b="1" dirty="0" smtClean="0">
                <a:solidFill>
                  <a:srgbClr val="FF0000"/>
                </a:solidFill>
                <a:latin typeface="Times New Roman" pitchFamily="18" charset="0"/>
                <a:cs typeface="Times New Roman" pitchFamily="18" charset="0"/>
              </a:rPr>
              <a:t>Приём в «Общественной приёмноё депутата»  </a:t>
            </a:r>
            <a:r>
              <a:rPr lang="ru-RU" sz="1100" b="1" i="1" dirty="0" smtClean="0">
                <a:latin typeface="Times New Roman" pitchFamily="18" charset="0"/>
                <a:cs typeface="Times New Roman" pitchFamily="18" charset="0"/>
              </a:rPr>
              <a:t>осуществляется с 16.00 до 18.00 в последнюю среду месяца  по адресу: ул. Ивана Сусанина, д. 52, </a:t>
            </a:r>
            <a:r>
              <a:rPr lang="ru-RU" sz="1100" dirty="0" smtClean="0">
                <a:latin typeface="Times New Roman" pitchFamily="18" charset="0"/>
                <a:cs typeface="Times New Roman" pitchFamily="18" charset="0"/>
              </a:rPr>
              <a:t>РОГБОУ ДПО «Костромской областной институт развития образования»  (актовый зал).  В любое, удобное время для избирателей, можно  позвонить по телефону: </a:t>
            </a:r>
            <a:r>
              <a:rPr lang="ru-RU" sz="1100" b="1" i="1" dirty="0" smtClean="0">
                <a:latin typeface="Times New Roman" pitchFamily="18" charset="0"/>
                <a:cs typeface="Times New Roman" pitchFamily="18" charset="0"/>
              </a:rPr>
              <a:t>8-915-908-77-73.  Письменное обращение  можно направить по адресу: ул. Советская, д. 1, Дума города Костромы.</a:t>
            </a:r>
            <a:endParaRPr lang="ru-RU" sz="1100" b="1" i="1" dirty="0" smtClean="0">
              <a:solidFill>
                <a:srgbClr val="FF0000"/>
              </a:solidFill>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b="1" i="1" dirty="0" smtClean="0">
              <a:latin typeface="Times New Roman" pitchFamily="18" charset="0"/>
              <a:cs typeface="Times New Roman" pitchFamily="18" charset="0"/>
            </a:endParaRPr>
          </a:p>
          <a:p>
            <a:pPr algn="just"/>
            <a:endParaRPr lang="ru-RU" sz="1100" b="1" i="1" dirty="0" smtClean="0">
              <a:latin typeface="Times New Roman" pitchFamily="18" charset="0"/>
              <a:cs typeface="Times New Roman" pitchFamily="18" charset="0"/>
            </a:endParaRPr>
          </a:p>
          <a:p>
            <a:pPr algn="just"/>
            <a:endParaRPr lang="ru-RU" sz="1100" b="1" i="1" dirty="0" smtClean="0">
              <a:latin typeface="Times New Roman" pitchFamily="18" charset="0"/>
              <a:cs typeface="Times New Roman" pitchFamily="18" charset="0"/>
            </a:endParaRPr>
          </a:p>
          <a:p>
            <a:pPr algn="just"/>
            <a:endParaRPr lang="ru-RU" sz="1100" b="1" i="1" dirty="0" smtClean="0">
              <a:latin typeface="Times New Roman" pitchFamily="18" charset="0"/>
              <a:cs typeface="Times New Roman" pitchFamily="18" charset="0"/>
            </a:endParaRPr>
          </a:p>
          <a:p>
            <a:pPr algn="just"/>
            <a:endParaRPr lang="ru-RU" sz="1100" b="1" i="1"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b="1" dirty="0" smtClean="0">
              <a:solidFill>
                <a:srgbClr val="FF0000"/>
              </a:solidFill>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84731"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smtClean="0">
              <a:solidFill>
                <a:srgbClr val="00000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smtClean="0">
              <a:solidFill>
                <a:srgbClr val="00000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smtClean="0">
              <a:solidFill>
                <a:srgbClr val="000000"/>
              </a:solidFill>
              <a:latin typeface="Arial" pitchFamily="34" charset="0"/>
              <a:ea typeface="Times New Roman" pitchFamily="18" charset="0"/>
            </a:endParaRPr>
          </a:p>
        </p:txBody>
      </p:sp>
      <p:sp>
        <p:nvSpPr>
          <p:cNvPr id="3" name="Прямоугольник 2"/>
          <p:cNvSpPr/>
          <p:nvPr/>
        </p:nvSpPr>
        <p:spPr>
          <a:xfrm>
            <a:off x="0" y="1"/>
            <a:ext cx="9144000" cy="5047536"/>
          </a:xfrm>
          <a:prstGeom prst="rect">
            <a:avLst/>
          </a:prstGeom>
        </p:spPr>
        <p:txBody>
          <a:bodyPr wrap="square">
            <a:spAutoFit/>
          </a:bodyPr>
          <a:lstStyle/>
          <a:p>
            <a:endParaRPr lang="ru-RU" sz="1200" b="1" dirty="0" smtClean="0">
              <a:solidFill>
                <a:srgbClr val="FF0000"/>
              </a:solidFill>
              <a:latin typeface="Times New Roman" pitchFamily="18" charset="0"/>
              <a:cs typeface="Times New Roman" pitchFamily="18" charset="0"/>
            </a:endParaRPr>
          </a:p>
          <a:p>
            <a:pPr algn="just"/>
            <a:r>
              <a:rPr lang="ru-RU" sz="1200" b="1" dirty="0" smtClean="0">
                <a:solidFill>
                  <a:srgbClr val="FF0000"/>
                </a:solidFill>
                <a:latin typeface="Times New Roman" pitchFamily="18" charset="0"/>
                <a:cs typeface="Times New Roman" pitchFamily="18" charset="0"/>
              </a:rPr>
              <a:t>Обеспечение безопасности дорожного движения  и снижение  аварийности на территории округа </a:t>
            </a:r>
            <a:r>
              <a:rPr lang="ru-RU" sz="1200" b="1" i="1" dirty="0" smtClean="0">
                <a:solidFill>
                  <a:srgbClr val="FF0000"/>
                </a:solidFill>
                <a:latin typeface="Times New Roman" pitchFamily="18" charset="0"/>
                <a:cs typeface="Times New Roman" pitchFamily="18" charset="0"/>
              </a:rPr>
              <a:t>на личном депутатском контроле.</a:t>
            </a:r>
            <a:r>
              <a:rPr lang="ru-RU" sz="1200" i="1" dirty="0" smtClean="0">
                <a:solidFill>
                  <a:srgbClr val="FF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В 2015 году по моей  инициативе установлены знаки запрещающие  парковку автотранспорта по нечётной стороне ул. 8 Марта, запланирована установка светофора на  пересечении  улиц  Никитской и 8 Марта.  Проработан вопрос о продолжении работ по установке металлического ограждения вдоль ул. Ив. Сусанина. По депутатской заявке были выполнены работы по восстановлению дорожного покрытия и нанесению дорожной разметки на улицах округа. Из личных средств осуществлена подсыпка асфальтовой крошкой  автопарковок для  жителей дома № 33 по ул. Ив. Сусанина и д. № 83,№ 82 по ул. Свердлова, пешеходной дорожки от остановки общественного транспорта на ул. Ивана Сусанина  и территории, прилегающей к «минирынку». Были подсыпаны ямы  на подъезде к дому № 48/76 по ул. Ивана Сусанина, заасфальтированы ямы на ул. 8 Марта.</a:t>
            </a:r>
          </a:p>
          <a:p>
            <a:pPr algn="just">
              <a:buFont typeface="Arial" pitchFamily="34" charset="0"/>
              <a:buChar char="•"/>
            </a:pPr>
            <a:r>
              <a:rPr lang="ru-RU" sz="1100" dirty="0" smtClean="0">
                <a:latin typeface="Times New Roman" pitchFamily="18" charset="0"/>
                <a:cs typeface="Times New Roman" pitchFamily="18" charset="0"/>
              </a:rPr>
              <a:t> В Администрацию города  направлено предложение рассмотреть в 2016 году, на комиссии по  обеспечению дорожного движения  при Администрации города Костромы,  следующие вопросы:</a:t>
            </a:r>
          </a:p>
          <a:p>
            <a:pPr algn="just"/>
            <a:r>
              <a:rPr lang="ru-RU" sz="1100" dirty="0" smtClean="0">
                <a:latin typeface="Times New Roman" pitchFamily="18" charset="0"/>
                <a:cs typeface="Times New Roman" pitchFamily="18" charset="0"/>
              </a:rPr>
              <a:t>1. Организация дорожного движения на участке ул. Никитской, соединяющем улицы Ивана Сусанина и Энгельса -  установка знаков дорожного движения, ограничивающих парковку машин со стороны многоквартирных домов  от ул. Ивана Сусанина до ул. Энгельса.</a:t>
            </a:r>
          </a:p>
          <a:p>
            <a:pPr algn="just"/>
            <a:r>
              <a:rPr lang="ru-RU" sz="1100" dirty="0" smtClean="0">
                <a:latin typeface="Times New Roman" pitchFamily="18" charset="0"/>
                <a:cs typeface="Times New Roman" pitchFamily="18" charset="0"/>
              </a:rPr>
              <a:t>2. Организация парковки  возле травмпункта при 1-й городской больнице г. Костромы.</a:t>
            </a:r>
          </a:p>
          <a:p>
            <a:pPr algn="just"/>
            <a:r>
              <a:rPr lang="ru-RU" sz="1100" dirty="0" smtClean="0">
                <a:latin typeface="Times New Roman" pitchFamily="18" charset="0"/>
                <a:cs typeface="Times New Roman" pitchFamily="18" charset="0"/>
              </a:rPr>
              <a:t>3. Установка  знаков дорожного движения,  ограничивающих скорость машин во дворе дома и движение крупногабаритного транспорта. Знаки  необходимо установить на муниципальной  земле у дома № 35 по ул. Войкова.</a:t>
            </a:r>
          </a:p>
          <a:p>
            <a:pPr algn="just"/>
            <a:r>
              <a:rPr lang="ru-RU" sz="1100" dirty="0" smtClean="0">
                <a:latin typeface="Times New Roman" pitchFamily="18" charset="0"/>
                <a:cs typeface="Times New Roman" pitchFamily="18" charset="0"/>
              </a:rPr>
              <a:t>4. Поднять уровень тротуара  вдоль дороги на ул. Ивана Сусанина  (напротив дома № 54/17). Уровень тротуара значительно занижен, постоянно затоплен дождевыми и талыми водами. </a:t>
            </a:r>
          </a:p>
          <a:p>
            <a:pPr algn="just"/>
            <a:r>
              <a:rPr lang="ru-RU" sz="1100" dirty="0" smtClean="0">
                <a:latin typeface="Times New Roman" pitchFamily="18" charset="0"/>
                <a:cs typeface="Times New Roman" pitchFamily="18" charset="0"/>
              </a:rPr>
              <a:t>5. Поднять уровень тротуара вдоль дороги на ул. Ивана Сусанина от пересечения  ул. Свердлова и Ивана Сусанина до остановки общественного транспорта (нечётная сторона) – данный участок постоянно затоплен дождевыми и талыми водами. </a:t>
            </a:r>
          </a:p>
          <a:p>
            <a:pPr algn="just"/>
            <a:r>
              <a:rPr lang="ru-RU" sz="1100" dirty="0" smtClean="0">
                <a:latin typeface="Times New Roman" pitchFamily="18" charset="0"/>
                <a:cs typeface="Times New Roman" pitchFamily="18" charset="0"/>
              </a:rPr>
              <a:t>6. Установить светофор на пересечении ул. Никитской и 8 Марта .</a:t>
            </a:r>
          </a:p>
          <a:p>
            <a:pPr algn="just"/>
            <a:r>
              <a:rPr lang="ru-RU" sz="1100" dirty="0" smtClean="0">
                <a:latin typeface="Times New Roman" pitchFamily="18" charset="0"/>
                <a:cs typeface="Times New Roman" pitchFamily="18" charset="0"/>
              </a:rPr>
              <a:t>7. Выполнить ремонтные работы  тротуарного покрытия по нечётной стороне ул. Свердлова:  от ул. Ивана Сусанина до Отделения Пенсионного фонда РФ по Костромской области. </a:t>
            </a:r>
          </a:p>
          <a:p>
            <a:pPr algn="just">
              <a:buFont typeface="Arial" pitchFamily="34" charset="0"/>
              <a:buChar char="•"/>
            </a:pPr>
            <a:r>
              <a:rPr lang="ru-RU" sz="1100" dirty="0" smtClean="0">
                <a:latin typeface="Times New Roman" pitchFamily="18" charset="0"/>
                <a:cs typeface="Times New Roman" pitchFamily="18" charset="0"/>
              </a:rPr>
              <a:t> Во многих «наказах депутату» жители округа обращали внимание на то, что возле многоквартирных домов недостаточно парковочных мест для автотранспорта. Предложения избирателей включены в  перспективный план благоустройства  территории 11 округа. В него вошли:  дома № 16, 54, 56, 62 по ул. Мясницкой,   дома № 80, 82, 83, 88,  99, 101 по ул. Свердлова, дом № 35 по ул. Войкова, дом № 48/76 по ул. Ивана Сусанина (с торца дома), дом № 54 по ул. 8 Марта. Нехватка средств в бюджете  не позволяет решить вопрос устройства парковок в ближайшее время. В Думе города Костромы  прорабатывается вопрос,  каким образом можно решить данную проблему . </a:t>
            </a:r>
            <a:r>
              <a:rPr lang="ru-RU" sz="1100" b="1" i="1" dirty="0" smtClean="0">
                <a:latin typeface="Times New Roman" pitchFamily="18" charset="0"/>
                <a:cs typeface="Times New Roman" pitchFamily="18" charset="0"/>
              </a:rPr>
              <a:t>Вопрос на депутатском контроле.</a:t>
            </a:r>
          </a:p>
          <a:p>
            <a:pPr algn="just"/>
            <a:endParaRPr lang="ru-RU" sz="1100" i="1" dirty="0" smtClean="0">
              <a:latin typeface="Times New Roman" pitchFamily="18" charset="0"/>
              <a:cs typeface="Times New Roman" pitchFamily="18" charset="0"/>
            </a:endParaRPr>
          </a:p>
        </p:txBody>
      </p:sp>
      <p:pic>
        <p:nvPicPr>
          <p:cNvPr id="1026" name="Picture 2" descr="C:\Documents and Settings\1\Рабочий стол\Новая папка\CAM05054.jpg"/>
          <p:cNvPicPr>
            <a:picLocks noChangeAspect="1" noChangeArrowheads="1"/>
          </p:cNvPicPr>
          <p:nvPr/>
        </p:nvPicPr>
        <p:blipFill>
          <a:blip r:embed="rId2" cstate="print"/>
          <a:srcRect/>
          <a:stretch>
            <a:fillRect/>
          </a:stretch>
        </p:blipFill>
        <p:spPr bwMode="auto">
          <a:xfrm>
            <a:off x="1928794" y="4857760"/>
            <a:ext cx="1643074" cy="1232306"/>
          </a:xfrm>
          <a:prstGeom prst="rect">
            <a:avLst/>
          </a:prstGeom>
          <a:noFill/>
        </p:spPr>
      </p:pic>
      <p:pic>
        <p:nvPicPr>
          <p:cNvPr id="1027" name="Picture 3" descr="C:\Documents and Settings\1\Рабочий стол\Новая папка\CAM04298.jpg"/>
          <p:cNvPicPr>
            <a:picLocks noChangeAspect="1" noChangeArrowheads="1"/>
          </p:cNvPicPr>
          <p:nvPr/>
        </p:nvPicPr>
        <p:blipFill>
          <a:blip r:embed="rId3" cstate="print"/>
          <a:srcRect/>
          <a:stretch>
            <a:fillRect/>
          </a:stretch>
        </p:blipFill>
        <p:spPr bwMode="auto">
          <a:xfrm>
            <a:off x="7072330" y="4857760"/>
            <a:ext cx="1619263" cy="1214446"/>
          </a:xfrm>
          <a:prstGeom prst="rect">
            <a:avLst/>
          </a:prstGeom>
          <a:noFill/>
        </p:spPr>
      </p:pic>
      <p:pic>
        <p:nvPicPr>
          <p:cNvPr id="1028" name="Picture 4" descr="C:\Documents and Settings\1\Рабочий стол\Новая папка\CAM04037.jpg"/>
          <p:cNvPicPr>
            <a:picLocks noChangeAspect="1" noChangeArrowheads="1"/>
          </p:cNvPicPr>
          <p:nvPr/>
        </p:nvPicPr>
        <p:blipFill>
          <a:blip r:embed="rId4" cstate="print"/>
          <a:srcRect/>
          <a:stretch>
            <a:fillRect/>
          </a:stretch>
        </p:blipFill>
        <p:spPr bwMode="auto">
          <a:xfrm>
            <a:off x="142844" y="4857760"/>
            <a:ext cx="1643074" cy="1232305"/>
          </a:xfrm>
          <a:prstGeom prst="rect">
            <a:avLst/>
          </a:prstGeom>
          <a:noFill/>
        </p:spPr>
      </p:pic>
      <p:sp>
        <p:nvSpPr>
          <p:cNvPr id="7" name="TextBox 6"/>
          <p:cNvSpPr txBox="1"/>
          <p:nvPr/>
        </p:nvSpPr>
        <p:spPr>
          <a:xfrm>
            <a:off x="142845" y="6215082"/>
            <a:ext cx="3357586" cy="430887"/>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Ремонт вспомогательной дороги  вдоль</a:t>
            </a:r>
          </a:p>
          <a:p>
            <a:pPr algn="ctr"/>
            <a:r>
              <a:rPr lang="ru-RU" sz="1100" dirty="0" smtClean="0">
                <a:latin typeface="Times New Roman" pitchFamily="18" charset="0"/>
                <a:cs typeface="Times New Roman" pitchFamily="18" charset="0"/>
              </a:rPr>
              <a:t> ул. Ивана Сусанина </a:t>
            </a:r>
            <a:endParaRPr lang="ru-RU" sz="1100" dirty="0">
              <a:latin typeface="Times New Roman" pitchFamily="18" charset="0"/>
              <a:cs typeface="Times New Roman" pitchFamily="18" charset="0"/>
            </a:endParaRPr>
          </a:p>
        </p:txBody>
      </p:sp>
      <p:pic>
        <p:nvPicPr>
          <p:cNvPr id="1029" name="Picture 5" descr="C:\Documents and Settings\1\Рабочий стол\Помощник - 6 созыв\ФОТО 6 созыв\Мясницкая 51\CAM04956.jpg"/>
          <p:cNvPicPr>
            <a:picLocks noChangeAspect="1" noChangeArrowheads="1"/>
          </p:cNvPicPr>
          <p:nvPr/>
        </p:nvPicPr>
        <p:blipFill>
          <a:blip r:embed="rId5" cstate="print"/>
          <a:srcRect/>
          <a:stretch>
            <a:fillRect/>
          </a:stretch>
        </p:blipFill>
        <p:spPr bwMode="auto">
          <a:xfrm>
            <a:off x="3786182" y="4857760"/>
            <a:ext cx="1619261" cy="1214446"/>
          </a:xfrm>
          <a:prstGeom prst="rect">
            <a:avLst/>
          </a:prstGeom>
          <a:noFill/>
        </p:spPr>
      </p:pic>
      <p:sp>
        <p:nvSpPr>
          <p:cNvPr id="9" name="TextBox 8"/>
          <p:cNvSpPr txBox="1"/>
          <p:nvPr/>
        </p:nvSpPr>
        <p:spPr>
          <a:xfrm>
            <a:off x="3571868" y="6143644"/>
            <a:ext cx="1714512" cy="430887"/>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Ремонт дороги у дома </a:t>
            </a:r>
          </a:p>
          <a:p>
            <a:pPr algn="ctr"/>
            <a:r>
              <a:rPr lang="ru-RU" sz="1100" dirty="0" smtClean="0">
                <a:latin typeface="Times New Roman" pitchFamily="18" charset="0"/>
                <a:cs typeface="Times New Roman" pitchFamily="18" charset="0"/>
              </a:rPr>
              <a:t>№ 51 по ул.Мясницкой</a:t>
            </a:r>
            <a:endParaRPr lang="ru-RU" sz="1100" dirty="0">
              <a:latin typeface="Times New Roman" pitchFamily="18" charset="0"/>
              <a:cs typeface="Times New Roman" pitchFamily="18" charset="0"/>
            </a:endParaRPr>
          </a:p>
        </p:txBody>
      </p:sp>
      <p:sp>
        <p:nvSpPr>
          <p:cNvPr id="10" name="TextBox 9"/>
          <p:cNvSpPr txBox="1"/>
          <p:nvPr/>
        </p:nvSpPr>
        <p:spPr>
          <a:xfrm>
            <a:off x="6786578" y="5857892"/>
            <a:ext cx="2357422" cy="954107"/>
          </a:xfrm>
          <a:prstGeom prst="rect">
            <a:avLst/>
          </a:prstGeom>
          <a:noFill/>
        </p:spPr>
        <p:txBody>
          <a:bodyPr wrap="square" rtlCol="0">
            <a:spAutoFit/>
          </a:bodyPr>
          <a:lstStyle/>
          <a:p>
            <a:pPr algn="ctr"/>
            <a:endParaRPr lang="ru-RU" sz="1100" dirty="0" smtClean="0">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Не без участия депутата был завершён ремонт асфальтового покрытия во дворе Детского Морского центр</a:t>
            </a:r>
            <a:r>
              <a:rPr lang="ru-RU" sz="1200" dirty="0" smtClean="0">
                <a:latin typeface="Times New Roman" pitchFamily="18" charset="0"/>
                <a:cs typeface="Times New Roman" pitchFamily="18" charset="0"/>
              </a:rPr>
              <a:t>а  </a:t>
            </a:r>
            <a:endParaRPr lang="ru-RU" sz="1200" dirty="0">
              <a:latin typeface="Times New Roman" pitchFamily="18" charset="0"/>
              <a:cs typeface="Times New Roman" pitchFamily="18" charset="0"/>
            </a:endParaRPr>
          </a:p>
        </p:txBody>
      </p:sp>
      <p:pic>
        <p:nvPicPr>
          <p:cNvPr id="1030" name="Picture 6" descr="C:\Documents and Settings\1\Рабочий стол\Помощники -5 созыв\Округ\Фотографии\2015 год\Асф. Св.82\CAM03514.jpg"/>
          <p:cNvPicPr>
            <a:picLocks noChangeAspect="1" noChangeArrowheads="1"/>
          </p:cNvPicPr>
          <p:nvPr/>
        </p:nvPicPr>
        <p:blipFill>
          <a:blip r:embed="rId6" cstate="print"/>
          <a:srcRect/>
          <a:stretch>
            <a:fillRect/>
          </a:stretch>
        </p:blipFill>
        <p:spPr bwMode="auto">
          <a:xfrm>
            <a:off x="5643570" y="4857760"/>
            <a:ext cx="1000132" cy="1145963"/>
          </a:xfrm>
          <a:prstGeom prst="rect">
            <a:avLst/>
          </a:prstGeom>
          <a:noFill/>
        </p:spPr>
      </p:pic>
      <p:sp>
        <p:nvSpPr>
          <p:cNvPr id="12" name="TextBox 11"/>
          <p:cNvSpPr txBox="1"/>
          <p:nvPr/>
        </p:nvSpPr>
        <p:spPr>
          <a:xfrm rot="10800000" flipV="1">
            <a:off x="5357818" y="5934442"/>
            <a:ext cx="1571636" cy="938719"/>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Асфальтирование внутридворовых проездов между </a:t>
            </a:r>
          </a:p>
          <a:p>
            <a:pPr algn="ctr"/>
            <a:r>
              <a:rPr lang="ru-RU" sz="1100" dirty="0" smtClean="0">
                <a:latin typeface="Times New Roman" pitchFamily="18" charset="0"/>
                <a:cs typeface="Times New Roman" pitchFamily="18" charset="0"/>
              </a:rPr>
              <a:t>д. № 80,82,88 по ул. Свердлова</a:t>
            </a:r>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1" y="1110613"/>
            <a:ext cx="9143990" cy="3216265"/>
          </a:xfrm>
          <a:prstGeom prst="rect">
            <a:avLst/>
          </a:prstGeom>
          <a:noFill/>
        </p:spPr>
        <p:txBody>
          <a:bodyPr wrap="square" rtlCol="0">
            <a:spAutoFit/>
          </a:bodyPr>
          <a:lstStyle/>
          <a:p>
            <a:pPr algn="just"/>
            <a:endParaRPr lang="ru-RU" sz="1400" b="1" dirty="0" smtClean="0">
              <a:solidFill>
                <a:srgbClr val="FF0000"/>
              </a:solidFill>
              <a:latin typeface="Times New Roman" pitchFamily="18" charset="0"/>
              <a:cs typeface="Times New Roman" pitchFamily="18" charset="0"/>
            </a:endParaRPr>
          </a:p>
          <a:p>
            <a:pPr algn="just"/>
            <a:endParaRPr lang="ru-RU" sz="1400" b="1" dirty="0" smtClean="0">
              <a:solidFill>
                <a:srgbClr val="FF0000"/>
              </a:solidFill>
              <a:latin typeface="Times New Roman" pitchFamily="18" charset="0"/>
              <a:cs typeface="Times New Roman" pitchFamily="18" charset="0"/>
            </a:endParaRPr>
          </a:p>
          <a:p>
            <a:pPr algn="just"/>
            <a:endParaRPr lang="ru-RU" sz="1400" b="1" dirty="0" smtClean="0">
              <a:solidFill>
                <a:srgbClr val="FF0000"/>
              </a:solidFill>
              <a:latin typeface="Times New Roman" pitchFamily="18" charset="0"/>
              <a:cs typeface="Times New Roman" pitchFamily="18" charset="0"/>
            </a:endParaRPr>
          </a:p>
          <a:p>
            <a:pPr algn="just"/>
            <a:endParaRPr lang="ru-RU" sz="1400" b="1" dirty="0" smtClean="0">
              <a:solidFill>
                <a:srgbClr val="FF0000"/>
              </a:solidFill>
              <a:latin typeface="Times New Roman" pitchFamily="18" charset="0"/>
              <a:cs typeface="Times New Roman" pitchFamily="18" charset="0"/>
            </a:endParaRPr>
          </a:p>
          <a:p>
            <a:pPr algn="just"/>
            <a:endParaRPr lang="ru-RU" sz="1400" b="1" dirty="0" smtClean="0">
              <a:solidFill>
                <a:srgbClr val="FF0000"/>
              </a:solidFill>
              <a:latin typeface="Times New Roman" pitchFamily="18" charset="0"/>
              <a:cs typeface="Times New Roman" pitchFamily="18" charset="0"/>
            </a:endParaRPr>
          </a:p>
          <a:p>
            <a:pPr algn="just"/>
            <a:endParaRPr lang="ru-RU" sz="1400" b="1" dirty="0" smtClean="0">
              <a:solidFill>
                <a:srgbClr val="FF0000"/>
              </a:solidFill>
              <a:latin typeface="Times New Roman" pitchFamily="18" charset="0"/>
              <a:cs typeface="Times New Roman" pitchFamily="18" charset="0"/>
            </a:endParaRPr>
          </a:p>
          <a:p>
            <a:pPr algn="just"/>
            <a:endParaRPr lang="ru-RU" sz="1400" b="1" dirty="0" smtClean="0">
              <a:solidFill>
                <a:srgbClr val="FF0000"/>
              </a:solidFill>
              <a:latin typeface="Times New Roman" pitchFamily="18" charset="0"/>
              <a:cs typeface="Times New Roman" pitchFamily="18" charset="0"/>
            </a:endParaRPr>
          </a:p>
          <a:p>
            <a:pPr algn="just"/>
            <a:endParaRPr lang="ru-RU" sz="1200" b="1" dirty="0" smtClean="0">
              <a:solidFill>
                <a:srgbClr val="FF0000"/>
              </a:solidFill>
              <a:latin typeface="Times New Roman" pitchFamily="18" charset="0"/>
              <a:cs typeface="Times New Roman" pitchFamily="18" charset="0"/>
            </a:endParaRPr>
          </a:p>
          <a:p>
            <a:pPr algn="just"/>
            <a:r>
              <a:rPr lang="ru-RU" sz="1200" b="1" dirty="0" smtClean="0">
                <a:solidFill>
                  <a:srgbClr val="FF0000"/>
                </a:solidFill>
                <a:latin typeface="Times New Roman" pitchFamily="18" charset="0"/>
                <a:cs typeface="Times New Roman" pitchFamily="18" charset="0"/>
              </a:rPr>
              <a:t>Восстановление </a:t>
            </a:r>
            <a:r>
              <a:rPr lang="ru-RU" sz="1200" b="1" dirty="0">
                <a:solidFill>
                  <a:srgbClr val="FF0000"/>
                </a:solidFill>
                <a:latin typeface="Times New Roman" pitchFamily="18" charset="0"/>
                <a:cs typeface="Times New Roman" pitchFamily="18" charset="0"/>
              </a:rPr>
              <a:t>тротуара вдоль дороги по улице Свердлова к Отделению Пенсионного фонда РФ по Костромской </a:t>
            </a:r>
            <a:r>
              <a:rPr lang="ru-RU" sz="1200" b="1" dirty="0" smtClean="0">
                <a:solidFill>
                  <a:srgbClr val="FF0000"/>
                </a:solidFill>
                <a:latin typeface="Times New Roman" pitchFamily="18" charset="0"/>
                <a:cs typeface="Times New Roman" pitchFamily="18" charset="0"/>
              </a:rPr>
              <a:t>области</a:t>
            </a:r>
            <a:r>
              <a:rPr lang="ru-RU" sz="1200" b="1" dirty="0">
                <a:solidFill>
                  <a:srgbClr val="000000"/>
                </a:solidFill>
                <a:latin typeface="Times New Roman" pitchFamily="18" charset="0"/>
                <a:cs typeface="Times New Roman" pitchFamily="18" charset="0"/>
              </a:rPr>
              <a:t> </a:t>
            </a:r>
            <a:r>
              <a:rPr lang="ru-RU" sz="1200" b="1" dirty="0" smtClean="0">
                <a:solidFill>
                  <a:srgbClr val="FF0000"/>
                </a:solidFill>
                <a:latin typeface="Times New Roman" pitchFamily="18" charset="0"/>
                <a:cs typeface="Times New Roman" pitchFamily="18" charset="0"/>
              </a:rPr>
              <a:t>- ос</a:t>
            </a:r>
            <a:r>
              <a:rPr lang="ru-RU" sz="1200" b="1" dirty="0" smtClean="0">
                <a:solidFill>
                  <a:srgbClr val="FF0000"/>
                </a:solidFill>
                <a:latin typeface="Times New Roman" pitchFamily="18" charset="0"/>
                <a:ea typeface="Lucida Sans Unicode" pitchFamily="34" charset="0"/>
                <a:cs typeface="Times New Roman" pitchFamily="18" charset="0"/>
              </a:rPr>
              <a:t>обая </a:t>
            </a:r>
            <a:r>
              <a:rPr lang="ru-RU" sz="1200" b="1" dirty="0">
                <a:solidFill>
                  <a:srgbClr val="FF0000"/>
                </a:solidFill>
                <a:latin typeface="Times New Roman" pitchFamily="18" charset="0"/>
                <a:ea typeface="Lucida Sans Unicode" pitchFamily="34" charset="0"/>
                <a:cs typeface="Times New Roman" pitchFamily="18" charset="0"/>
              </a:rPr>
              <a:t>задача </a:t>
            </a:r>
            <a:r>
              <a:rPr lang="ru-RU" sz="1200" b="1" dirty="0" smtClean="0">
                <a:solidFill>
                  <a:srgbClr val="FF0000"/>
                </a:solidFill>
                <a:latin typeface="Times New Roman" pitchFamily="18" charset="0"/>
                <a:ea typeface="Lucida Sans Unicode" pitchFamily="34" charset="0"/>
                <a:cs typeface="Times New Roman" pitchFamily="18" charset="0"/>
              </a:rPr>
              <a:t>депутата. </a:t>
            </a:r>
            <a:r>
              <a:rPr lang="ru-RU" sz="1100" dirty="0" smtClean="0">
                <a:solidFill>
                  <a:srgbClr val="000000"/>
                </a:solidFill>
                <a:latin typeface="Times New Roman" pitchFamily="18" charset="0"/>
                <a:ea typeface="Lucida Sans Unicode" pitchFamily="34" charset="0"/>
                <a:cs typeface="Times New Roman" pitchFamily="18" charset="0"/>
              </a:rPr>
              <a:t>Неоднократно </a:t>
            </a:r>
            <a:r>
              <a:rPr lang="ru-RU" sz="1100" dirty="0">
                <a:solidFill>
                  <a:srgbClr val="000000"/>
                </a:solidFill>
                <a:latin typeface="Times New Roman" pitchFamily="18" charset="0"/>
                <a:ea typeface="Lucida Sans Unicode" pitchFamily="34" charset="0"/>
                <a:cs typeface="Times New Roman" pitchFamily="18" charset="0"/>
              </a:rPr>
              <a:t>ветераны округа жаловались </a:t>
            </a:r>
            <a:r>
              <a:rPr lang="ru-RU" sz="1100" dirty="0" smtClean="0">
                <a:solidFill>
                  <a:srgbClr val="000000"/>
                </a:solidFill>
                <a:latin typeface="Times New Roman" pitchFamily="18" charset="0"/>
                <a:ea typeface="Lucida Sans Unicode" pitchFamily="34" charset="0"/>
                <a:cs typeface="Times New Roman" pitchFamily="18" charset="0"/>
              </a:rPr>
              <a:t>мне на то, что отсутствие тротуара доставляет большие неудобства при передвижении и создает </a:t>
            </a:r>
            <a:r>
              <a:rPr lang="ru-RU" sz="1100" dirty="0">
                <a:solidFill>
                  <a:srgbClr val="000000"/>
                </a:solidFill>
                <a:latin typeface="Times New Roman" pitchFamily="18" charset="0"/>
                <a:ea typeface="Lucida Sans Unicode" pitchFamily="34" charset="0"/>
                <a:cs typeface="Times New Roman" pitchFamily="18" charset="0"/>
              </a:rPr>
              <a:t>угрозу </a:t>
            </a:r>
            <a:r>
              <a:rPr lang="ru-RU" sz="1100" dirty="0" smtClean="0">
                <a:solidFill>
                  <a:srgbClr val="000000"/>
                </a:solidFill>
                <a:latin typeface="Times New Roman" pitchFamily="18" charset="0"/>
                <a:ea typeface="Lucida Sans Unicode" pitchFamily="34" charset="0"/>
                <a:cs typeface="Times New Roman" pitchFamily="18" charset="0"/>
              </a:rPr>
              <a:t>безопасности жизни и здоровья  горожан.  Для решения данной проблемы  по моей заявке  была разработана проектно-сметная документация, направлено не одно предложение в Администрацию города с просьбой найти средства в городском бюджете на данный вид работ. По моей инициативе вопрос  </a:t>
            </a:r>
            <a:r>
              <a:rPr lang="ru-RU" sz="1100" dirty="0">
                <a:solidFill>
                  <a:srgbClr val="000000"/>
                </a:solidFill>
                <a:latin typeface="Times New Roman" pitchFamily="18" charset="0"/>
                <a:ea typeface="Lucida Sans Unicode" pitchFamily="34" charset="0"/>
                <a:cs typeface="Times New Roman" pitchFamily="18" charset="0"/>
              </a:rPr>
              <a:t>восстановления тротуара обсуждался </a:t>
            </a:r>
            <a:r>
              <a:rPr lang="ru-RU" sz="1100" dirty="0" smtClean="0">
                <a:solidFill>
                  <a:srgbClr val="000000"/>
                </a:solidFill>
                <a:latin typeface="Times New Roman" pitchFamily="18" charset="0"/>
                <a:ea typeface="Lucida Sans Unicode" pitchFamily="34" charset="0"/>
                <a:cs typeface="Times New Roman" pitchFamily="18" charset="0"/>
              </a:rPr>
              <a:t>в ветеранских организациях </a:t>
            </a:r>
            <a:r>
              <a:rPr lang="ru-RU" sz="1100" dirty="0">
                <a:solidFill>
                  <a:srgbClr val="000000"/>
                </a:solidFill>
                <a:latin typeface="Times New Roman" pitchFamily="18" charset="0"/>
                <a:ea typeface="Lucida Sans Unicode" pitchFamily="34" charset="0"/>
                <a:cs typeface="Times New Roman" pitchFamily="18" charset="0"/>
              </a:rPr>
              <a:t>округа и Свердловского </a:t>
            </a:r>
            <a:r>
              <a:rPr lang="ru-RU" sz="1100" dirty="0" smtClean="0">
                <a:solidFill>
                  <a:srgbClr val="000000"/>
                </a:solidFill>
                <a:latin typeface="Times New Roman" pitchFamily="18" charset="0"/>
                <a:ea typeface="Lucida Sans Unicode" pitchFamily="34" charset="0"/>
                <a:cs typeface="Times New Roman" pitchFamily="18" charset="0"/>
              </a:rPr>
              <a:t>района, на  публичных  слушаниях по проекту бюджета </a:t>
            </a:r>
            <a:r>
              <a:rPr lang="ru-RU" sz="1100" dirty="0">
                <a:solidFill>
                  <a:srgbClr val="000000"/>
                </a:solidFill>
                <a:latin typeface="Times New Roman" pitchFamily="18" charset="0"/>
                <a:ea typeface="Lucida Sans Unicode" pitchFamily="34" charset="0"/>
                <a:cs typeface="Times New Roman" pitchFamily="18" charset="0"/>
              </a:rPr>
              <a:t>города Костромы на 2015 </a:t>
            </a:r>
            <a:r>
              <a:rPr lang="ru-RU" sz="1100" dirty="0" smtClean="0">
                <a:solidFill>
                  <a:srgbClr val="000000"/>
                </a:solidFill>
                <a:latin typeface="Times New Roman" pitchFamily="18" charset="0"/>
                <a:ea typeface="Lucida Sans Unicode" pitchFamily="34" charset="0"/>
                <a:cs typeface="Times New Roman" pitchFamily="18" charset="0"/>
              </a:rPr>
              <a:t>год. </a:t>
            </a:r>
            <a:r>
              <a:rPr lang="ru-RU" sz="1200" b="1" dirty="0" smtClean="0">
                <a:solidFill>
                  <a:srgbClr val="FF0000"/>
                </a:solidFill>
                <a:latin typeface="Times New Roman" pitchFamily="18" charset="0"/>
                <a:ea typeface="Lucida Sans Unicode" pitchFamily="34" charset="0"/>
                <a:cs typeface="Times New Roman" pitchFamily="18" charset="0"/>
              </a:rPr>
              <a:t>В </a:t>
            </a:r>
            <a:r>
              <a:rPr lang="ru-RU" sz="1200" b="1" dirty="0">
                <a:solidFill>
                  <a:srgbClr val="FF0000"/>
                </a:solidFill>
                <a:latin typeface="Times New Roman" pitchFamily="18" charset="0"/>
                <a:ea typeface="Lucida Sans Unicode" pitchFamily="34" charset="0"/>
                <a:cs typeface="Times New Roman" pitchFamily="18" charset="0"/>
              </a:rPr>
              <a:t>результате </a:t>
            </a:r>
            <a:r>
              <a:rPr lang="ru-RU" sz="1200" b="1" dirty="0" smtClean="0">
                <a:solidFill>
                  <a:srgbClr val="FF0000"/>
                </a:solidFill>
                <a:latin typeface="Times New Roman" pitchFamily="18" charset="0"/>
                <a:ea typeface="Lucida Sans Unicode" pitchFamily="34" charset="0"/>
                <a:cs typeface="Times New Roman" pitchFamily="18" charset="0"/>
              </a:rPr>
              <a:t> осенью 2015 года тротуар  был восстановлен .</a:t>
            </a:r>
          </a:p>
          <a:p>
            <a:pPr algn="just"/>
            <a:endParaRPr lang="ru-RU" sz="1200" b="1" dirty="0">
              <a:solidFill>
                <a:srgbClr val="FF0000"/>
              </a:solidFill>
              <a:latin typeface="Times New Roman" pitchFamily="18" charset="0"/>
              <a:ea typeface="Lucida Sans Unicode" pitchFamily="34" charset="0"/>
              <a:cs typeface="Times New Roman" pitchFamily="18" charset="0"/>
            </a:endParaRPr>
          </a:p>
          <a:p>
            <a:pPr algn="just"/>
            <a:endParaRPr lang="ru-RU" sz="1200" dirty="0">
              <a:latin typeface="Times New Roman" pitchFamily="18" charset="0"/>
              <a:cs typeface="Times New Roman" pitchFamily="18" charset="0"/>
            </a:endParaRPr>
          </a:p>
        </p:txBody>
      </p:sp>
      <p:sp>
        <p:nvSpPr>
          <p:cNvPr id="3" name="Прямоугольник 2"/>
          <p:cNvSpPr/>
          <p:nvPr/>
        </p:nvSpPr>
        <p:spPr>
          <a:xfrm>
            <a:off x="2000232" y="3143248"/>
            <a:ext cx="4643454" cy="369332"/>
          </a:xfrm>
          <a:prstGeom prst="rect">
            <a:avLst/>
          </a:prstGeom>
        </p:spPr>
        <p:txBody>
          <a:bodyPr wrap="square">
            <a:spAutoFit/>
          </a:bodyPr>
          <a:lstStyle/>
          <a:p>
            <a:r>
              <a:rPr lang="ru-RU" dirty="0" smtClean="0"/>
              <a:t> </a:t>
            </a:r>
            <a:endParaRPr lang="ru-RU" dirty="0"/>
          </a:p>
        </p:txBody>
      </p:sp>
      <p:pic>
        <p:nvPicPr>
          <p:cNvPr id="5" name="Picture 6" descr="C:\Documents and Settings\1\Рабочий стол\Помощники\Округ\Послдние\Фото1486.jpg"/>
          <p:cNvPicPr>
            <a:picLocks noChangeAspect="1" noChangeArrowheads="1"/>
          </p:cNvPicPr>
          <p:nvPr/>
        </p:nvPicPr>
        <p:blipFill>
          <a:blip r:embed="rId2" cstate="print"/>
          <a:srcRect/>
          <a:stretch>
            <a:fillRect/>
          </a:stretch>
        </p:blipFill>
        <p:spPr bwMode="auto">
          <a:xfrm>
            <a:off x="5357818" y="4000504"/>
            <a:ext cx="1643074" cy="1232305"/>
          </a:xfrm>
          <a:prstGeom prst="rect">
            <a:avLst/>
          </a:prstGeom>
          <a:noFill/>
        </p:spPr>
      </p:pic>
      <p:pic>
        <p:nvPicPr>
          <p:cNvPr id="6" name="Picture 4" descr="C:\Documents and Settings\1\Рабочий стол\Помощники\Программы\Тротуар ул_ Свердлова,\ул_ Свердлова, 80_.jpg"/>
          <p:cNvPicPr>
            <a:picLocks noChangeAspect="1" noChangeArrowheads="1"/>
          </p:cNvPicPr>
          <p:nvPr/>
        </p:nvPicPr>
        <p:blipFill>
          <a:blip r:embed="rId3" cstate="print"/>
          <a:srcRect/>
          <a:stretch>
            <a:fillRect/>
          </a:stretch>
        </p:blipFill>
        <p:spPr bwMode="auto">
          <a:xfrm flipH="1">
            <a:off x="142844" y="4000504"/>
            <a:ext cx="2880320" cy="953705"/>
          </a:xfrm>
          <a:prstGeom prst="rect">
            <a:avLst/>
          </a:prstGeom>
          <a:noFill/>
        </p:spPr>
      </p:pic>
      <p:sp>
        <p:nvSpPr>
          <p:cNvPr id="7" name="Стрелка вниз 6"/>
          <p:cNvSpPr/>
          <p:nvPr/>
        </p:nvSpPr>
        <p:spPr>
          <a:xfrm rot="3419169">
            <a:off x="6591263" y="4244419"/>
            <a:ext cx="176318" cy="822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2714612" y="5143512"/>
            <a:ext cx="5357850" cy="430887"/>
          </a:xfrm>
          <a:prstGeom prst="rect">
            <a:avLst/>
          </a:prstGeom>
          <a:noFill/>
        </p:spPr>
        <p:txBody>
          <a:bodyPr wrap="square" rtlCol="0">
            <a:spAutoFit/>
          </a:bodyPr>
          <a:lstStyle/>
          <a:p>
            <a:pPr algn="ctr"/>
            <a:endParaRPr lang="ru-RU" sz="1100" dirty="0" smtClean="0">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Вид  </a:t>
            </a:r>
            <a:r>
              <a:rPr lang="ru-RU" sz="1100" dirty="0">
                <a:latin typeface="Times New Roman" pitchFamily="18" charset="0"/>
                <a:cs typeface="Times New Roman" pitchFamily="18" charset="0"/>
              </a:rPr>
              <a:t>улицы Свердлова без тротуара</a:t>
            </a:r>
            <a:endParaRPr lang="ru-RU" sz="1100" dirty="0"/>
          </a:p>
        </p:txBody>
      </p:sp>
      <p:sp>
        <p:nvSpPr>
          <p:cNvPr id="9" name="TextBox 8"/>
          <p:cNvSpPr txBox="1"/>
          <p:nvPr/>
        </p:nvSpPr>
        <p:spPr>
          <a:xfrm rot="10800000" flipV="1">
            <a:off x="0" y="4906879"/>
            <a:ext cx="3214678" cy="261610"/>
          </a:xfrm>
          <a:prstGeom prst="rect">
            <a:avLst/>
          </a:prstGeom>
          <a:noFill/>
        </p:spPr>
        <p:txBody>
          <a:bodyPr wrap="square" rtlCol="0">
            <a:spAutoFit/>
          </a:bodyPr>
          <a:lstStyle/>
          <a:p>
            <a:pPr algn="ctr"/>
            <a:r>
              <a:rPr lang="ru-RU" sz="1100" dirty="0">
                <a:latin typeface="Times New Roman" pitchFamily="18" charset="0"/>
                <a:cs typeface="Times New Roman" pitchFamily="18" charset="0"/>
              </a:rPr>
              <a:t>Проект тротуара</a:t>
            </a:r>
          </a:p>
        </p:txBody>
      </p:sp>
      <p:pic>
        <p:nvPicPr>
          <p:cNvPr id="10" name="Picture 2" descr="C:\Documents and Settings\1\Рабочий стол\Помощники\Округ\Послдние\Фото1508.jpg"/>
          <p:cNvPicPr>
            <a:picLocks noChangeAspect="1" noChangeArrowheads="1"/>
          </p:cNvPicPr>
          <p:nvPr/>
        </p:nvPicPr>
        <p:blipFill>
          <a:blip r:embed="rId4" cstate="print"/>
          <a:srcRect/>
          <a:stretch>
            <a:fillRect/>
          </a:stretch>
        </p:blipFill>
        <p:spPr bwMode="auto">
          <a:xfrm>
            <a:off x="3357554" y="4000504"/>
            <a:ext cx="1643074" cy="1232305"/>
          </a:xfrm>
          <a:prstGeom prst="rect">
            <a:avLst/>
          </a:prstGeom>
          <a:noFill/>
        </p:spPr>
      </p:pic>
      <p:sp>
        <p:nvSpPr>
          <p:cNvPr id="12" name="Стрелка вниз 11"/>
          <p:cNvSpPr/>
          <p:nvPr/>
        </p:nvSpPr>
        <p:spPr>
          <a:xfrm rot="3173303">
            <a:off x="4005746" y="3760020"/>
            <a:ext cx="157041" cy="807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descr="C:\Documents and Settings\1\Рабочий стол\Новая папка\CAM04844.jpg"/>
          <p:cNvPicPr>
            <a:picLocks noChangeAspect="1" noChangeArrowheads="1"/>
          </p:cNvPicPr>
          <p:nvPr/>
        </p:nvPicPr>
        <p:blipFill>
          <a:blip r:embed="rId5" cstate="print"/>
          <a:srcRect/>
          <a:stretch>
            <a:fillRect/>
          </a:stretch>
        </p:blipFill>
        <p:spPr bwMode="auto">
          <a:xfrm>
            <a:off x="7500958" y="3929066"/>
            <a:ext cx="928694" cy="1238258"/>
          </a:xfrm>
          <a:prstGeom prst="rect">
            <a:avLst/>
          </a:prstGeom>
          <a:noFill/>
        </p:spPr>
      </p:pic>
      <p:sp>
        <p:nvSpPr>
          <p:cNvPr id="13" name="TextBox 12"/>
          <p:cNvSpPr txBox="1"/>
          <p:nvPr/>
        </p:nvSpPr>
        <p:spPr>
          <a:xfrm>
            <a:off x="7286644" y="5143512"/>
            <a:ext cx="2143140" cy="430887"/>
          </a:xfrm>
          <a:prstGeom prst="rect">
            <a:avLst/>
          </a:prstGeom>
          <a:noFill/>
        </p:spPr>
        <p:txBody>
          <a:bodyPr wrap="square" rtlCol="0">
            <a:spAutoFit/>
          </a:bodyPr>
          <a:lstStyle/>
          <a:p>
            <a:r>
              <a:rPr lang="ru-RU" sz="1100" dirty="0" smtClean="0">
                <a:latin typeface="Times New Roman" pitchFamily="18" charset="0"/>
                <a:cs typeface="Times New Roman" pitchFamily="18" charset="0"/>
              </a:rPr>
              <a:t>Вид тротуара перед асфальтированием</a:t>
            </a:r>
            <a:endParaRPr lang="ru-RU" sz="1100" dirty="0">
              <a:latin typeface="Times New Roman" pitchFamily="18" charset="0"/>
              <a:cs typeface="Times New Roman" pitchFamily="18" charset="0"/>
            </a:endParaRPr>
          </a:p>
        </p:txBody>
      </p:sp>
      <p:sp>
        <p:nvSpPr>
          <p:cNvPr id="14" name="Прямоугольник 13"/>
          <p:cNvSpPr/>
          <p:nvPr/>
        </p:nvSpPr>
        <p:spPr>
          <a:xfrm>
            <a:off x="0" y="0"/>
            <a:ext cx="9144000" cy="1323439"/>
          </a:xfrm>
          <a:prstGeom prst="rect">
            <a:avLst/>
          </a:prstGeom>
        </p:spPr>
        <p:txBody>
          <a:bodyPr wrap="square">
            <a:spAutoFit/>
          </a:bodyPr>
          <a:lstStyle/>
          <a:p>
            <a:pPr algn="just"/>
            <a:r>
              <a:rPr lang="ru-RU" sz="1200" b="1" dirty="0" smtClean="0">
                <a:solidFill>
                  <a:srgbClr val="FF0000"/>
                </a:solidFill>
                <a:latin typeface="Times New Roman" pitchFamily="18" charset="0"/>
                <a:cs typeface="Times New Roman" pitchFamily="18" charset="0"/>
              </a:rPr>
              <a:t>Особое место в  моей работе занимает асфальтирование дворовых территорий и реализация программы «Ремонт второстепенных улиц города Костромы» на территории округа. </a:t>
            </a:r>
            <a:r>
              <a:rPr lang="ru-RU" sz="1100" dirty="0" smtClean="0">
                <a:latin typeface="Times New Roman" pitchFamily="18" charset="0"/>
                <a:cs typeface="Times New Roman" pitchFamily="18" charset="0"/>
              </a:rPr>
              <a:t>В рамках муниципальной программы по благоустройству дворовых территорий в  предыдущие годы были выполнены работы по восстановлению  асфальтового покрытия во дворах домов округа. На </a:t>
            </a:r>
            <a:r>
              <a:rPr lang="ru-RU" sz="1100" b="1" i="1" dirty="0" smtClean="0">
                <a:latin typeface="Times New Roman" pitchFamily="18" charset="0"/>
                <a:cs typeface="Times New Roman" pitchFamily="18" charset="0"/>
              </a:rPr>
              <a:t>депутатском контроле </a:t>
            </a:r>
            <a:r>
              <a:rPr lang="ru-RU" sz="1100" dirty="0" smtClean="0">
                <a:latin typeface="Times New Roman" pitchFamily="18" charset="0"/>
                <a:cs typeface="Times New Roman" pitchFamily="18" charset="0"/>
              </a:rPr>
              <a:t>претензионная работа Администрации города с подрядными организациями, выполнявшими данные работы, по устранению недочётов в рамках гарантийных обязательств. </a:t>
            </a:r>
          </a:p>
          <a:p>
            <a:pPr algn="just"/>
            <a:endParaRPr lang="ru-RU" sz="2000" b="1" dirty="0" smtClean="0">
              <a:solidFill>
                <a:srgbClr val="FF0000"/>
              </a:solidFill>
              <a:latin typeface="Times New Roman" pitchFamily="18" charset="0"/>
              <a:cs typeface="Times New Roman" pitchFamily="18" charset="0"/>
            </a:endParaRPr>
          </a:p>
        </p:txBody>
      </p:sp>
      <p:pic>
        <p:nvPicPr>
          <p:cNvPr id="15" name="Picture 2" descr="C:\Users\Елена\Desktop\2013-10-26 музей\музей 05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71868" y="1000108"/>
            <a:ext cx="1017991" cy="135732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6" name="Picture 1" descr="C:\Documents and Settings\1\Рабочий стол\Помощники\Округ\Рабочий материал\тедефон 053.jpg"/>
          <p:cNvPicPr>
            <a:picLocks noChangeAspect="1" noChangeArrowheads="1"/>
          </p:cNvPicPr>
          <p:nvPr/>
        </p:nvPicPr>
        <p:blipFill>
          <a:blip r:embed="rId7" cstate="print"/>
          <a:srcRect/>
          <a:stretch>
            <a:fillRect/>
          </a:stretch>
        </p:blipFill>
        <p:spPr bwMode="auto">
          <a:xfrm>
            <a:off x="5143504" y="1142984"/>
            <a:ext cx="1524010" cy="1143008"/>
          </a:xfrm>
          <a:prstGeom prst="rect">
            <a:avLst/>
          </a:prstGeom>
          <a:noFill/>
        </p:spPr>
      </p:pic>
      <p:pic>
        <p:nvPicPr>
          <p:cNvPr id="17" name="Picture 5" descr="C:\Users\Елена\Desktop\2013-10-26 музей\музей 057.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72330" y="1142984"/>
            <a:ext cx="1524010" cy="11430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7" name="Picture 3" descr="C:\Documents and Settings\1\Рабочий стол\Помощник - 6 созыв\ФОТО - 6 созыв\АРКА 33\Фото-арка.jpg"/>
          <p:cNvPicPr>
            <a:picLocks noChangeAspect="1" noChangeArrowheads="1"/>
          </p:cNvPicPr>
          <p:nvPr/>
        </p:nvPicPr>
        <p:blipFill>
          <a:blip r:embed="rId9" cstate="print"/>
          <a:srcRect/>
          <a:stretch>
            <a:fillRect/>
          </a:stretch>
        </p:blipFill>
        <p:spPr bwMode="auto">
          <a:xfrm>
            <a:off x="2000232" y="1000108"/>
            <a:ext cx="1071570" cy="1428760"/>
          </a:xfrm>
          <a:prstGeom prst="rect">
            <a:avLst/>
          </a:prstGeom>
          <a:noFill/>
        </p:spPr>
      </p:pic>
      <p:pic>
        <p:nvPicPr>
          <p:cNvPr id="1028" name="Picture 4" descr="C:\Documents and Settings\1\Рабочий стол\Помощники -5 созыв\Письма\2014\Администрация\Претензия по асф.2014\д.101-4.jpg"/>
          <p:cNvPicPr>
            <a:picLocks noChangeAspect="1" noChangeArrowheads="1"/>
          </p:cNvPicPr>
          <p:nvPr/>
        </p:nvPicPr>
        <p:blipFill>
          <a:blip r:embed="rId10" cstate="print"/>
          <a:srcRect/>
          <a:stretch>
            <a:fillRect/>
          </a:stretch>
        </p:blipFill>
        <p:spPr bwMode="auto">
          <a:xfrm>
            <a:off x="428596" y="1000109"/>
            <a:ext cx="1071570" cy="1428759"/>
          </a:xfrm>
          <a:prstGeom prst="rect">
            <a:avLst/>
          </a:prstGeom>
          <a:noFill/>
        </p:spPr>
      </p:pic>
      <p:sp>
        <p:nvSpPr>
          <p:cNvPr id="21" name="TextBox 20"/>
          <p:cNvSpPr txBox="1"/>
          <p:nvPr/>
        </p:nvSpPr>
        <p:spPr>
          <a:xfrm>
            <a:off x="0" y="2428868"/>
            <a:ext cx="1785917" cy="430887"/>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Двор д.101 по </a:t>
            </a:r>
          </a:p>
          <a:p>
            <a:pPr algn="ctr"/>
            <a:r>
              <a:rPr lang="ru-RU" sz="1100" dirty="0" smtClean="0">
                <a:latin typeface="Times New Roman" pitchFamily="18" charset="0"/>
                <a:cs typeface="Times New Roman" pitchFamily="18" charset="0"/>
              </a:rPr>
              <a:t>ул. Свердлова</a:t>
            </a:r>
            <a:endParaRPr lang="ru-RU" sz="1100" dirty="0">
              <a:latin typeface="Times New Roman" pitchFamily="18" charset="0"/>
              <a:cs typeface="Times New Roman" pitchFamily="18" charset="0"/>
            </a:endParaRPr>
          </a:p>
        </p:txBody>
      </p:sp>
      <p:sp>
        <p:nvSpPr>
          <p:cNvPr id="22" name="TextBox 21"/>
          <p:cNvSpPr txBox="1"/>
          <p:nvPr/>
        </p:nvSpPr>
        <p:spPr>
          <a:xfrm>
            <a:off x="1500166" y="2357430"/>
            <a:ext cx="2071702" cy="430887"/>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Арка между домами</a:t>
            </a:r>
          </a:p>
          <a:p>
            <a:pPr algn="ctr"/>
            <a:r>
              <a:rPr lang="ru-RU" sz="1100" dirty="0" smtClean="0">
                <a:latin typeface="Times New Roman" pitchFamily="18" charset="0"/>
                <a:cs typeface="Times New Roman" pitchFamily="18" charset="0"/>
              </a:rPr>
              <a:t> № 33 по ул. И.Сусанина</a:t>
            </a:r>
            <a:endParaRPr lang="ru-RU" sz="1100" dirty="0">
              <a:latin typeface="Times New Roman" pitchFamily="18" charset="0"/>
              <a:cs typeface="Times New Roman" pitchFamily="18" charset="0"/>
            </a:endParaRPr>
          </a:p>
        </p:txBody>
      </p:sp>
      <p:sp>
        <p:nvSpPr>
          <p:cNvPr id="23" name="TextBox 22"/>
          <p:cNvSpPr txBox="1"/>
          <p:nvPr/>
        </p:nvSpPr>
        <p:spPr>
          <a:xfrm>
            <a:off x="3428992" y="2428868"/>
            <a:ext cx="1357322" cy="261610"/>
          </a:xfrm>
          <a:prstGeom prst="rect">
            <a:avLst/>
          </a:prstGeom>
          <a:noFill/>
        </p:spPr>
        <p:txBody>
          <a:bodyPr wrap="square" rtlCol="0">
            <a:spAutoFit/>
          </a:bodyPr>
          <a:lstStyle/>
          <a:p>
            <a:r>
              <a:rPr lang="ru-RU" sz="1100" dirty="0" smtClean="0">
                <a:latin typeface="Times New Roman" pitchFamily="18" charset="0"/>
                <a:cs typeface="Times New Roman" pitchFamily="18" charset="0"/>
              </a:rPr>
              <a:t>ул. Н. Бабушкиной</a:t>
            </a:r>
            <a:endParaRPr lang="ru-RU" sz="1100" dirty="0">
              <a:latin typeface="Times New Roman" pitchFamily="18" charset="0"/>
              <a:cs typeface="Times New Roman" pitchFamily="18" charset="0"/>
            </a:endParaRPr>
          </a:p>
        </p:txBody>
      </p:sp>
      <p:sp>
        <p:nvSpPr>
          <p:cNvPr id="24" name="TextBox 23"/>
          <p:cNvSpPr txBox="1"/>
          <p:nvPr/>
        </p:nvSpPr>
        <p:spPr>
          <a:xfrm>
            <a:off x="5286380" y="2357430"/>
            <a:ext cx="1357322" cy="261610"/>
          </a:xfrm>
          <a:prstGeom prst="rect">
            <a:avLst/>
          </a:prstGeom>
          <a:noFill/>
        </p:spPr>
        <p:txBody>
          <a:bodyPr wrap="square" rtlCol="0">
            <a:spAutoFit/>
          </a:bodyPr>
          <a:lstStyle/>
          <a:p>
            <a:r>
              <a:rPr lang="ru-RU" sz="1100" dirty="0" smtClean="0">
                <a:latin typeface="Times New Roman" pitchFamily="18" charset="0"/>
                <a:cs typeface="Times New Roman" pitchFamily="18" charset="0"/>
              </a:rPr>
              <a:t>ул.8 Марта</a:t>
            </a:r>
            <a:endParaRPr lang="ru-RU" sz="1100" dirty="0">
              <a:latin typeface="Times New Roman" pitchFamily="18" charset="0"/>
              <a:cs typeface="Times New Roman" pitchFamily="18" charset="0"/>
            </a:endParaRPr>
          </a:p>
        </p:txBody>
      </p:sp>
      <p:sp>
        <p:nvSpPr>
          <p:cNvPr id="25" name="TextBox 24"/>
          <p:cNvSpPr txBox="1"/>
          <p:nvPr/>
        </p:nvSpPr>
        <p:spPr>
          <a:xfrm rot="10800000" flipV="1">
            <a:off x="7143768" y="2357430"/>
            <a:ext cx="1428760" cy="261610"/>
          </a:xfrm>
          <a:prstGeom prst="rect">
            <a:avLst/>
          </a:prstGeom>
          <a:noFill/>
        </p:spPr>
        <p:txBody>
          <a:bodyPr wrap="square" rtlCol="0">
            <a:spAutoFit/>
          </a:bodyPr>
          <a:lstStyle/>
          <a:p>
            <a:r>
              <a:rPr lang="ru-RU" sz="1100" dirty="0" smtClean="0">
                <a:latin typeface="Times New Roman" pitchFamily="18" charset="0"/>
                <a:cs typeface="Times New Roman" pitchFamily="18" charset="0"/>
              </a:rPr>
              <a:t>Ул. Мясницкая</a:t>
            </a:r>
            <a:endParaRPr lang="ru-RU" sz="1100" dirty="0">
              <a:latin typeface="Times New Roman" pitchFamily="18" charset="0"/>
              <a:cs typeface="Times New Roman" pitchFamily="18" charset="0"/>
            </a:endParaRPr>
          </a:p>
        </p:txBody>
      </p:sp>
      <p:pic>
        <p:nvPicPr>
          <p:cNvPr id="26" name="Picture 24" descr="C:\Documents and Settings\1\Рабочий стол\Помощник - 6 созыв\ФОТО 6 созыв\Граффити ФОТО\18.jpg"/>
          <p:cNvPicPr>
            <a:picLocks noChangeAspect="1" noChangeArrowheads="1"/>
          </p:cNvPicPr>
          <p:nvPr/>
        </p:nvPicPr>
        <p:blipFill>
          <a:blip r:embed="rId11" cstate="print"/>
          <a:srcRect/>
          <a:stretch>
            <a:fillRect/>
          </a:stretch>
        </p:blipFill>
        <p:spPr bwMode="auto">
          <a:xfrm>
            <a:off x="7143768" y="5572140"/>
            <a:ext cx="1619262" cy="1214446"/>
          </a:xfrm>
          <a:prstGeom prst="rect">
            <a:avLst/>
          </a:prstGeom>
          <a:noFill/>
        </p:spPr>
      </p:pic>
      <p:sp>
        <p:nvSpPr>
          <p:cNvPr id="27" name="Стрелка вниз 26"/>
          <p:cNvSpPr/>
          <p:nvPr/>
        </p:nvSpPr>
        <p:spPr>
          <a:xfrm rot="3419169">
            <a:off x="8448651" y="5530303"/>
            <a:ext cx="176318" cy="822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TextBox 28"/>
          <p:cNvSpPr txBox="1"/>
          <p:nvPr/>
        </p:nvSpPr>
        <p:spPr>
          <a:xfrm>
            <a:off x="0" y="5500702"/>
            <a:ext cx="7000892" cy="1077218"/>
          </a:xfrm>
          <a:prstGeom prst="rect">
            <a:avLst/>
          </a:prstGeom>
          <a:noFill/>
        </p:spPr>
        <p:txBody>
          <a:bodyPr wrap="square" rtlCol="0">
            <a:spAutoFit/>
          </a:bodyPr>
          <a:lstStyle/>
          <a:p>
            <a:pPr algn="just"/>
            <a:endParaRPr lang="ru-RU" sz="1200" b="1" dirty="0" smtClean="0">
              <a:solidFill>
                <a:srgbClr val="FF0000"/>
              </a:solidFill>
              <a:latin typeface="Times New Roman" pitchFamily="18" charset="0"/>
              <a:cs typeface="Times New Roman" pitchFamily="18" charset="0"/>
            </a:endParaRPr>
          </a:p>
          <a:p>
            <a:pPr algn="just"/>
            <a:r>
              <a:rPr lang="ru-RU" sz="1200" b="1" dirty="0" smtClean="0">
                <a:solidFill>
                  <a:srgbClr val="FF0000"/>
                </a:solidFill>
                <a:latin typeface="Times New Roman" pitchFamily="18" charset="0"/>
                <a:cs typeface="Times New Roman" pitchFamily="18" charset="0"/>
              </a:rPr>
              <a:t>По многочисленным просьбам жителей мной была </a:t>
            </a:r>
            <a:r>
              <a:rPr lang="ru-RU" sz="1100" dirty="0" smtClean="0">
                <a:latin typeface="Times New Roman" pitchFamily="18" charset="0"/>
                <a:cs typeface="Times New Roman" pitchFamily="18" charset="0"/>
              </a:rPr>
              <a:t>осуществлена подсыпка асфальтовой крошкой территории, прилегающей к торговому оборудованию, а в рамках проекта «Граффити» нанесён рисунок на прилавок. </a:t>
            </a:r>
          </a:p>
          <a:p>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9144000" cy="2246769"/>
          </a:xfrm>
          <a:prstGeom prst="rect">
            <a:avLst/>
          </a:prstGeom>
          <a:noFill/>
        </p:spPr>
        <p:txBody>
          <a:bodyPr wrap="square" rtlCol="0">
            <a:spAutoFit/>
          </a:bodyPr>
          <a:lstStyle/>
          <a:p>
            <a:pPr algn="just"/>
            <a:endParaRPr lang="ru-RU" sz="1400" b="1" dirty="0" smtClean="0">
              <a:solidFill>
                <a:srgbClr val="FF0000"/>
              </a:solidFill>
              <a:latin typeface="Times New Roman" pitchFamily="18" charset="0"/>
              <a:cs typeface="Times New Roman" pitchFamily="18" charset="0"/>
            </a:endParaRPr>
          </a:p>
          <a:p>
            <a:pPr algn="just"/>
            <a:r>
              <a:rPr lang="ru-RU" sz="1200" b="1" dirty="0" smtClean="0">
                <a:solidFill>
                  <a:srgbClr val="FF0000"/>
                </a:solidFill>
                <a:latin typeface="Times New Roman" pitchFamily="18" charset="0"/>
                <a:cs typeface="Times New Roman" pitchFamily="18" charset="0"/>
              </a:rPr>
              <a:t>Улучшение инфраструктуры, создание комфортных условий для проживания жителей – безусловно, одна из важных задач работы депутата.</a:t>
            </a:r>
          </a:p>
          <a:p>
            <a:pPr algn="just">
              <a:buFont typeface="Arial" pitchFamily="34" charset="0"/>
              <a:buChar char="•"/>
            </a:pPr>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Округ находится в центральной части города,  и я большое внимание уделяю благоустройству. Была продолжена практика организации рейдов по территории округа, с участием  Управления муниципальных инспекций Администрации города Костромы, на предмет выявления некачественной зачистки контейнерных площадок и несвоевременного вывоза ТБО, санитарного состояния улиц округа и дворовых территорий - окос травы, обрезка деревьев, уборка тротуаров, санитарное состояние территорий, прилегающих к торговым точкам. По итогам рейдов были  оштрафованы нерадивые хозяйственники. </a:t>
            </a:r>
          </a:p>
          <a:p>
            <a:pPr algn="just">
              <a:buFont typeface="Arial" pitchFamily="34" charset="0"/>
              <a:buChar char="•"/>
            </a:pPr>
            <a:r>
              <a:rPr lang="ru-RU" sz="1100" dirty="0" smtClean="0">
                <a:latin typeface="Times New Roman" pitchFamily="18" charset="0"/>
                <a:cs typeface="Times New Roman" pitchFamily="18" charset="0"/>
              </a:rPr>
              <a:t> В Администрацию города направлена заявка с просьбой включить в программу «Благоустройство г. Костромы» посадку деревьев и восстановление газонов на улице Ивана Сусанина и ул. Никитской. </a:t>
            </a:r>
            <a:r>
              <a:rPr lang="ru-RU" sz="1100" b="1" i="1" dirty="0" smtClean="0">
                <a:latin typeface="Times New Roman" pitchFamily="18" charset="0"/>
                <a:cs typeface="Times New Roman" pitchFamily="18" charset="0"/>
              </a:rPr>
              <a:t>Вопрос на депутатском контроле.</a:t>
            </a:r>
          </a:p>
          <a:p>
            <a:r>
              <a:rPr lang="ru-RU" sz="1100" b="1" i="1" dirty="0" smtClean="0"/>
              <a:t> </a:t>
            </a:r>
          </a:p>
          <a:p>
            <a:pPr algn="just"/>
            <a:endParaRPr lang="ru-RU" sz="1200" dirty="0">
              <a:latin typeface="Times New Roman" pitchFamily="18" charset="0"/>
              <a:cs typeface="Times New Roman" pitchFamily="18" charset="0"/>
            </a:endParaRPr>
          </a:p>
        </p:txBody>
      </p:sp>
      <p:sp>
        <p:nvSpPr>
          <p:cNvPr id="13" name="TextBox 12"/>
          <p:cNvSpPr txBox="1"/>
          <p:nvPr/>
        </p:nvSpPr>
        <p:spPr>
          <a:xfrm>
            <a:off x="214282" y="6000768"/>
            <a:ext cx="2857520" cy="430887"/>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Вид газона за домом  № 80 по ул. Свердлова до обращения к депутату и после обращения</a:t>
            </a:r>
            <a:endParaRPr lang="ru-RU" sz="1100" dirty="0">
              <a:latin typeface="Times New Roman" pitchFamily="18" charset="0"/>
              <a:cs typeface="Times New Roman" pitchFamily="18" charset="0"/>
            </a:endParaRPr>
          </a:p>
        </p:txBody>
      </p:sp>
      <p:sp>
        <p:nvSpPr>
          <p:cNvPr id="16" name="TextBox 15"/>
          <p:cNvSpPr txBox="1"/>
          <p:nvPr/>
        </p:nvSpPr>
        <p:spPr>
          <a:xfrm>
            <a:off x="6429388" y="4214818"/>
            <a:ext cx="2428892" cy="2462213"/>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На депутатском контроле восстановление вспомогательной дороги за домом № 99 по ул. Свердлова. По запросу депутата  Управлением Архитектуры и градостроительства Администрации города Костромы  направлено  обращение к застройщику МКД, расположенного на сопредельном  к дому земельном участке, с требованием восстановить дорогу. В данный период времени погодные условия не позволяют это сделать . </a:t>
            </a:r>
            <a:r>
              <a:rPr lang="ru-RU" sz="1100" b="1" i="1" dirty="0" smtClean="0">
                <a:latin typeface="Times New Roman" pitchFamily="18" charset="0"/>
                <a:cs typeface="Times New Roman" pitchFamily="18" charset="0"/>
              </a:rPr>
              <a:t>Вопрос на контроле.</a:t>
            </a:r>
            <a:endParaRPr lang="ru-RU" sz="1100" b="1" i="1" dirty="0">
              <a:latin typeface="Times New Roman" pitchFamily="18" charset="0"/>
              <a:cs typeface="Times New Roman" pitchFamily="18" charset="0"/>
            </a:endParaRPr>
          </a:p>
        </p:txBody>
      </p:sp>
      <p:sp>
        <p:nvSpPr>
          <p:cNvPr id="18" name="TextBox 17"/>
          <p:cNvSpPr txBox="1"/>
          <p:nvPr/>
        </p:nvSpPr>
        <p:spPr>
          <a:xfrm rot="10800000" flipV="1">
            <a:off x="1691680" y="4094597"/>
            <a:ext cx="2602441" cy="461665"/>
          </a:xfrm>
          <a:prstGeom prst="rect">
            <a:avLst/>
          </a:prstGeom>
          <a:noFill/>
        </p:spPr>
        <p:txBody>
          <a:bodyPr wrap="square" rtlCol="0">
            <a:spAutoFit/>
          </a:bodyPr>
          <a:lstStyle/>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pic>
        <p:nvPicPr>
          <p:cNvPr id="2050" name="Picture 2" descr="C:\Documents and Settings\1\Рабочий стол\Новая папка\CAM05556.jpg"/>
          <p:cNvPicPr>
            <a:picLocks noChangeAspect="1" noChangeArrowheads="1"/>
          </p:cNvPicPr>
          <p:nvPr/>
        </p:nvPicPr>
        <p:blipFill>
          <a:blip r:embed="rId2" cstate="print"/>
          <a:srcRect/>
          <a:stretch>
            <a:fillRect/>
          </a:stretch>
        </p:blipFill>
        <p:spPr bwMode="auto">
          <a:xfrm>
            <a:off x="4786314" y="2285992"/>
            <a:ext cx="1871489" cy="1403618"/>
          </a:xfrm>
          <a:prstGeom prst="rect">
            <a:avLst/>
          </a:prstGeom>
          <a:noFill/>
        </p:spPr>
      </p:pic>
      <p:pic>
        <p:nvPicPr>
          <p:cNvPr id="2051" name="Picture 3" descr="C:\Documents and Settings\1\Рабочий стол\Новая папка\CAM05559.jpg"/>
          <p:cNvPicPr>
            <a:picLocks noChangeAspect="1" noChangeArrowheads="1"/>
          </p:cNvPicPr>
          <p:nvPr/>
        </p:nvPicPr>
        <p:blipFill>
          <a:blip r:embed="rId3" cstate="print"/>
          <a:srcRect/>
          <a:stretch>
            <a:fillRect/>
          </a:stretch>
        </p:blipFill>
        <p:spPr bwMode="auto">
          <a:xfrm>
            <a:off x="2428860" y="2214554"/>
            <a:ext cx="2257333" cy="1410896"/>
          </a:xfrm>
          <a:prstGeom prst="rect">
            <a:avLst/>
          </a:prstGeom>
          <a:noFill/>
        </p:spPr>
      </p:pic>
      <p:pic>
        <p:nvPicPr>
          <p:cNvPr id="2052" name="Picture 4" descr="C:\Documents and Settings\1\Рабочий стол\Новая папка\CAM03701.jpg"/>
          <p:cNvPicPr>
            <a:picLocks noChangeAspect="1" noChangeArrowheads="1"/>
          </p:cNvPicPr>
          <p:nvPr/>
        </p:nvPicPr>
        <p:blipFill>
          <a:blip r:embed="rId4" cstate="print"/>
          <a:srcRect/>
          <a:stretch>
            <a:fillRect/>
          </a:stretch>
        </p:blipFill>
        <p:spPr bwMode="auto">
          <a:xfrm>
            <a:off x="214282" y="2143116"/>
            <a:ext cx="2000264" cy="1500198"/>
          </a:xfrm>
          <a:prstGeom prst="rect">
            <a:avLst/>
          </a:prstGeom>
          <a:noFill/>
        </p:spPr>
      </p:pic>
      <p:pic>
        <p:nvPicPr>
          <p:cNvPr id="2053" name="Picture 5" descr="C:\Documents and Settings\1\Рабочий стол\Новая папка\CAM05051.jpg"/>
          <p:cNvPicPr>
            <a:picLocks noChangeAspect="1" noChangeArrowheads="1"/>
          </p:cNvPicPr>
          <p:nvPr/>
        </p:nvPicPr>
        <p:blipFill>
          <a:blip r:embed="rId5" cstate="print"/>
          <a:srcRect/>
          <a:stretch>
            <a:fillRect/>
          </a:stretch>
        </p:blipFill>
        <p:spPr bwMode="auto">
          <a:xfrm>
            <a:off x="142844" y="4500570"/>
            <a:ext cx="1628100" cy="1356601"/>
          </a:xfrm>
          <a:prstGeom prst="rect">
            <a:avLst/>
          </a:prstGeom>
          <a:noFill/>
        </p:spPr>
      </p:pic>
      <p:pic>
        <p:nvPicPr>
          <p:cNvPr id="2054" name="Picture 6" descr="C:\Documents and Settings\1\Рабочий стол\Новая папка\CAM05598.jpg"/>
          <p:cNvPicPr>
            <a:picLocks noChangeAspect="1" noChangeArrowheads="1"/>
          </p:cNvPicPr>
          <p:nvPr/>
        </p:nvPicPr>
        <p:blipFill>
          <a:blip r:embed="rId6" cstate="print"/>
          <a:srcRect/>
          <a:stretch>
            <a:fillRect/>
          </a:stretch>
        </p:blipFill>
        <p:spPr bwMode="auto">
          <a:xfrm>
            <a:off x="1928794" y="4429132"/>
            <a:ext cx="1135700" cy="1514267"/>
          </a:xfrm>
          <a:prstGeom prst="rect">
            <a:avLst/>
          </a:prstGeom>
          <a:noFill/>
        </p:spPr>
      </p:pic>
      <p:pic>
        <p:nvPicPr>
          <p:cNvPr id="2055" name="Picture 7" descr="C:\Documents and Settings\1\Рабочий стол\Новая папка\В инспекцию.jpg"/>
          <p:cNvPicPr>
            <a:picLocks noChangeAspect="1" noChangeArrowheads="1"/>
          </p:cNvPicPr>
          <p:nvPr/>
        </p:nvPicPr>
        <p:blipFill>
          <a:blip r:embed="rId7" cstate="print"/>
          <a:srcRect/>
          <a:stretch>
            <a:fillRect/>
          </a:stretch>
        </p:blipFill>
        <p:spPr bwMode="auto">
          <a:xfrm flipH="1">
            <a:off x="3143240" y="4500570"/>
            <a:ext cx="1876328" cy="1407246"/>
          </a:xfrm>
          <a:prstGeom prst="rect">
            <a:avLst/>
          </a:prstGeom>
          <a:noFill/>
        </p:spPr>
      </p:pic>
      <p:sp>
        <p:nvSpPr>
          <p:cNvPr id="25" name="TextBox 24"/>
          <p:cNvSpPr txBox="1"/>
          <p:nvPr/>
        </p:nvSpPr>
        <p:spPr>
          <a:xfrm>
            <a:off x="142845" y="3714752"/>
            <a:ext cx="2071702" cy="600164"/>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Подсыпка футбольного поля  выполнена за личные средств депутата</a:t>
            </a:r>
            <a:endParaRPr lang="ru-RU" sz="1100" dirty="0">
              <a:latin typeface="Times New Roman" pitchFamily="18" charset="0"/>
              <a:cs typeface="Times New Roman" pitchFamily="18" charset="0"/>
            </a:endParaRPr>
          </a:p>
        </p:txBody>
      </p:sp>
      <p:sp>
        <p:nvSpPr>
          <p:cNvPr id="26" name="TextBox 25"/>
          <p:cNvSpPr txBox="1"/>
          <p:nvPr/>
        </p:nvSpPr>
        <p:spPr>
          <a:xfrm>
            <a:off x="3143240" y="5929330"/>
            <a:ext cx="2214578" cy="600164"/>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Организован вывоз  бетонного столба  с территории, прилегающей к ул. Свердлова</a:t>
            </a:r>
            <a:endParaRPr lang="ru-RU" sz="1100" dirty="0">
              <a:latin typeface="Times New Roman" pitchFamily="18" charset="0"/>
              <a:cs typeface="Times New Roman" pitchFamily="18" charset="0"/>
            </a:endParaRPr>
          </a:p>
        </p:txBody>
      </p:sp>
      <p:sp>
        <p:nvSpPr>
          <p:cNvPr id="27" name="TextBox 26"/>
          <p:cNvSpPr txBox="1"/>
          <p:nvPr/>
        </p:nvSpPr>
        <p:spPr>
          <a:xfrm>
            <a:off x="2357422" y="3786190"/>
            <a:ext cx="4143404" cy="430887"/>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По заявке  депутата проведена санитарная обрезка деревьев и окос травы на ул. Мясницкой </a:t>
            </a:r>
            <a:endParaRPr lang="ru-RU" sz="1100" dirty="0"/>
          </a:p>
        </p:txBody>
      </p:sp>
      <p:pic>
        <p:nvPicPr>
          <p:cNvPr id="2056" name="Picture 8" descr="C:\Documents and Settings\1\Рабочий стол\Новая папка\CAM05764.jpg"/>
          <p:cNvPicPr>
            <a:picLocks noChangeAspect="1" noChangeArrowheads="1"/>
          </p:cNvPicPr>
          <p:nvPr/>
        </p:nvPicPr>
        <p:blipFill>
          <a:blip r:embed="rId8" cstate="print"/>
          <a:srcRect/>
          <a:stretch>
            <a:fillRect/>
          </a:stretch>
        </p:blipFill>
        <p:spPr bwMode="auto">
          <a:xfrm rot="10800000" flipV="1">
            <a:off x="5143504" y="4500570"/>
            <a:ext cx="1168803" cy="1357321"/>
          </a:xfrm>
          <a:prstGeom prst="rect">
            <a:avLst/>
          </a:prstGeom>
          <a:noFill/>
        </p:spPr>
      </p:pic>
      <p:pic>
        <p:nvPicPr>
          <p:cNvPr id="1026" name="Picture 2" descr="C:\Documents and Settings\1\Рабочий стол\Новая папка\CAM04963.jpg"/>
          <p:cNvPicPr>
            <a:picLocks noChangeAspect="1" noChangeArrowheads="1"/>
          </p:cNvPicPr>
          <p:nvPr/>
        </p:nvPicPr>
        <p:blipFill>
          <a:blip r:embed="rId9" cstate="print"/>
          <a:srcRect/>
          <a:stretch>
            <a:fillRect/>
          </a:stretch>
        </p:blipFill>
        <p:spPr bwMode="auto">
          <a:xfrm>
            <a:off x="6858016" y="2214554"/>
            <a:ext cx="1952638" cy="1464479"/>
          </a:xfrm>
          <a:prstGeom prst="rect">
            <a:avLst/>
          </a:prstGeom>
          <a:noFill/>
        </p:spPr>
      </p:pic>
      <p:sp>
        <p:nvSpPr>
          <p:cNvPr id="31" name="TextBox 30"/>
          <p:cNvSpPr txBox="1"/>
          <p:nvPr/>
        </p:nvSpPr>
        <p:spPr>
          <a:xfrm rot="10800000" flipV="1">
            <a:off x="6643702" y="3357174"/>
            <a:ext cx="2357454"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100" dirty="0" smtClean="0">
                <a:latin typeface="Times New Roman" pitchFamily="18" charset="0"/>
                <a:cs typeface="Times New Roman" pitchFamily="18" charset="0"/>
              </a:rPr>
              <a:t>По заявке депутата  руководство магазина  «Магнит»  ликвидировало старые и ржавые контейнеры для ТБО.  </a:t>
            </a:r>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0" y="-28854"/>
            <a:ext cx="9144000" cy="3154710"/>
          </a:xfrm>
          <a:prstGeom prst="rect">
            <a:avLst/>
          </a:prstGeom>
        </p:spPr>
        <p:txBody>
          <a:bodyPr wrap="square">
            <a:spAutoFit/>
          </a:bodyPr>
          <a:lstStyle/>
          <a:p>
            <a:endParaRPr lang="ru-RU" sz="1200" b="1" dirty="0" smtClean="0">
              <a:solidFill>
                <a:srgbClr val="FF0000"/>
              </a:solidFill>
              <a:latin typeface="Times New Roman" pitchFamily="18" charset="0"/>
              <a:cs typeface="Times New Roman" pitchFamily="18" charset="0"/>
            </a:endParaRPr>
          </a:p>
          <a:p>
            <a:pPr algn="just"/>
            <a:r>
              <a:rPr lang="ru-RU" sz="1200" b="1" dirty="0" smtClean="0">
                <a:solidFill>
                  <a:srgbClr val="FF0000"/>
                </a:solidFill>
                <a:latin typeface="Times New Roman" pitchFamily="18" charset="0"/>
                <a:cs typeface="Times New Roman" pitchFamily="18" charset="0"/>
              </a:rPr>
              <a:t>В целях повышения правовой грамотности   старших по домам и донесения объективной информации до жителей округа, мной  продолжена практика организации и проведения обучающих семинаров.  За отчетный период было организовано проведение 2-х семинаров . </a:t>
            </a:r>
            <a:r>
              <a:rPr lang="ru-RU" sz="1100" dirty="0" smtClean="0">
                <a:latin typeface="Times New Roman" pitchFamily="18" charset="0"/>
                <a:cs typeface="Times New Roman" pitchFamily="18" charset="0"/>
              </a:rPr>
              <a:t>На семинарах специалисты разъяснили  активу  округа законодательные нововведения. </a:t>
            </a:r>
          </a:p>
          <a:p>
            <a:pPr algn="just">
              <a:buFont typeface="Arial" pitchFamily="34" charset="0"/>
              <a:buChar char="•"/>
            </a:pPr>
            <a:r>
              <a:rPr lang="ru-RU" sz="1100" dirty="0" smtClean="0">
                <a:latin typeface="Times New Roman" pitchFamily="18" charset="0"/>
                <a:cs typeface="Times New Roman" pitchFamily="18" charset="0"/>
              </a:rPr>
              <a:t>  Генеральный директор Некоммерческой организации «Фонд капитального ремонта многоквартирных домов Костромской области» В.В. Рассадин разъяснил старшим по домам  порядок действий собственников помещений в многоквартирном доме, владеющих специальным счётом, и процесс организации  досрочного капитального ремонта дома.</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r>
              <a:rPr lang="ru-RU" sz="1000" dirty="0" smtClean="0"/>
              <a:t> </a:t>
            </a:r>
          </a:p>
          <a:p>
            <a:pPr algn="just"/>
            <a:endParaRPr lang="ru-RU" sz="1000" dirty="0" smtClean="0">
              <a:latin typeface="Times New Roman" pitchFamily="18" charset="0"/>
              <a:cs typeface="Times New Roman" pitchFamily="18" charset="0"/>
            </a:endParaRPr>
          </a:p>
        </p:txBody>
      </p:sp>
      <p:pic>
        <p:nvPicPr>
          <p:cNvPr id="2051" name="Picture 3" descr="C:\Documents and Settings\1\Рабочий стол\Новая папка\CAM06708.jpg"/>
          <p:cNvPicPr>
            <a:picLocks noChangeAspect="1" noChangeArrowheads="1"/>
          </p:cNvPicPr>
          <p:nvPr/>
        </p:nvPicPr>
        <p:blipFill>
          <a:blip r:embed="rId2" cstate="print"/>
          <a:srcRect/>
          <a:stretch>
            <a:fillRect/>
          </a:stretch>
        </p:blipFill>
        <p:spPr bwMode="auto">
          <a:xfrm>
            <a:off x="7000892" y="1196563"/>
            <a:ext cx="1881200" cy="1410900"/>
          </a:xfrm>
          <a:prstGeom prst="rect">
            <a:avLst/>
          </a:prstGeom>
          <a:noFill/>
        </p:spPr>
      </p:pic>
      <p:sp>
        <p:nvSpPr>
          <p:cNvPr id="7" name="TextBox 6"/>
          <p:cNvSpPr txBox="1"/>
          <p:nvPr/>
        </p:nvSpPr>
        <p:spPr>
          <a:xfrm>
            <a:off x="0" y="1285860"/>
            <a:ext cx="6715140" cy="1308050"/>
          </a:xfrm>
          <a:prstGeom prst="rect">
            <a:avLst/>
          </a:prstGeom>
          <a:noFill/>
        </p:spPr>
        <p:txBody>
          <a:bodyPr wrap="square" rtlCol="0">
            <a:spAutoFit/>
          </a:bodyPr>
          <a:lstStyle/>
          <a:p>
            <a:pPr algn="just">
              <a:buFont typeface="Arial" pitchFamily="34" charset="0"/>
              <a:buChar char="•"/>
            </a:pPr>
            <a:r>
              <a:rPr lang="ru-RU" sz="1100" dirty="0" smtClean="0">
                <a:latin typeface="Times New Roman" pitchFamily="18" charset="0"/>
                <a:cs typeface="Times New Roman" pitchFamily="18" charset="0"/>
              </a:rPr>
              <a:t> Специалист  департамента социальной защиты населения, опеки и попечительства Костромской области разъяснил порядок предоставления мер социальной поддержки  по оплате жилищно-коммунальных услуг отдельным категориям граждан в связи с вступлением  в силу Федерального закона от 29.09.2015 года № 176-ФЗ. Традиционно помещение для проведения семинаров было предоставлено ректором РОГБОУ ДПО «Костромской областной институт развития образования» Е.А. Лушиной. </a:t>
            </a:r>
          </a:p>
          <a:p>
            <a:pPr algn="just"/>
            <a:r>
              <a:rPr lang="ru-RU" sz="1200" b="1" dirty="0" smtClean="0">
                <a:solidFill>
                  <a:srgbClr val="FF0000"/>
                </a:solidFill>
                <a:latin typeface="Times New Roman" pitchFamily="18" charset="0"/>
                <a:cs typeface="Times New Roman" pitchFamily="18" charset="0"/>
              </a:rPr>
              <a:t>На контроле депутата и вопросы строительства многоквартирных домов  на территории округа.</a:t>
            </a:r>
          </a:p>
        </p:txBody>
      </p:sp>
      <p:sp>
        <p:nvSpPr>
          <p:cNvPr id="8" name="TextBox 7"/>
          <p:cNvSpPr txBox="1"/>
          <p:nvPr/>
        </p:nvSpPr>
        <p:spPr>
          <a:xfrm>
            <a:off x="0" y="2571744"/>
            <a:ext cx="6786578" cy="1277273"/>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Работая в Комиссии по подготовке проекта Правил землепользования и застройки города Костромы, кроме организации встреч жителей с застройщиками, я стараюсь обеспечить участие жителей округа в общественных слушаниях по вопросам землепользования. Актив округа принял участие в общественных слушаниях по проекту межевания территории квартала, ограниченного улицами Свердлова, 8  Марта, Войкова, и Ивана Сусанина в ноябре 2015 года. По итогам общественных слушаний было принято решение отклонить проект межевания данной территории  и вернуться к вопросу  после разработки проекта комплексной застройки квартала</a:t>
            </a:r>
            <a:r>
              <a:rPr lang="ru-RU" sz="1100" b="1" i="1" dirty="0" smtClean="0">
                <a:latin typeface="Times New Roman" pitchFamily="18" charset="0"/>
                <a:cs typeface="Times New Roman" pitchFamily="18" charset="0"/>
              </a:rPr>
              <a:t>. Вопрос на депутатском контроле.</a:t>
            </a:r>
            <a:endParaRPr lang="ru-RU" sz="1100" b="1" i="1" dirty="0">
              <a:latin typeface="Times New Roman" pitchFamily="18" charset="0"/>
              <a:cs typeface="Times New Roman" pitchFamily="18" charset="0"/>
            </a:endParaRPr>
          </a:p>
        </p:txBody>
      </p:sp>
      <p:pic>
        <p:nvPicPr>
          <p:cNvPr id="2053" name="Picture 5" descr="C:\Documents and Settings\1\Рабочий стол\Новая папка\Безымянныйпппп.JPG"/>
          <p:cNvPicPr>
            <a:picLocks noChangeAspect="1" noChangeArrowheads="1"/>
          </p:cNvPicPr>
          <p:nvPr/>
        </p:nvPicPr>
        <p:blipFill>
          <a:blip r:embed="rId3" cstate="print"/>
          <a:srcRect/>
          <a:stretch>
            <a:fillRect/>
          </a:stretch>
        </p:blipFill>
        <p:spPr bwMode="auto">
          <a:xfrm>
            <a:off x="6929454" y="2786058"/>
            <a:ext cx="1987917" cy="1144720"/>
          </a:xfrm>
          <a:prstGeom prst="rect">
            <a:avLst/>
          </a:prstGeom>
          <a:noFill/>
        </p:spPr>
      </p:pic>
      <p:sp>
        <p:nvSpPr>
          <p:cNvPr id="9" name="Прямоугольник 8"/>
          <p:cNvSpPr/>
          <p:nvPr/>
        </p:nvSpPr>
        <p:spPr>
          <a:xfrm>
            <a:off x="0" y="3643314"/>
            <a:ext cx="6858000" cy="1138773"/>
          </a:xfrm>
          <a:prstGeom prst="rect">
            <a:avLst/>
          </a:prstGeom>
        </p:spPr>
        <p:txBody>
          <a:bodyPr wrap="square">
            <a:spAutoFit/>
          </a:bodyPr>
          <a:lstStyle/>
          <a:p>
            <a:pPr algn="just"/>
            <a:endParaRPr lang="ru-RU" sz="1200" b="1" dirty="0" smtClean="0">
              <a:solidFill>
                <a:srgbClr val="FF0000"/>
              </a:solidFill>
              <a:latin typeface="Times New Roman" pitchFamily="18" charset="0"/>
              <a:cs typeface="Times New Roman" pitchFamily="18" charset="0"/>
            </a:endParaRPr>
          </a:p>
          <a:p>
            <a:pPr algn="just"/>
            <a:r>
              <a:rPr lang="ru-RU" sz="1200" b="1" dirty="0" smtClean="0">
                <a:solidFill>
                  <a:srgbClr val="FF0000"/>
                </a:solidFill>
                <a:latin typeface="Times New Roman" pitchFamily="18" charset="0"/>
                <a:cs typeface="Times New Roman" pitchFamily="18" charset="0"/>
              </a:rPr>
              <a:t>По итогам общественного рейда по выявлению опасного игрового оборудования</a:t>
            </a:r>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на детских площадках округа, организованного по моей инициативе, был составлен перечень оборудования, требующего демонтажа либо ремонта, и передан в Администрацию города. В текущем году МУП «Благоустройство» продолжило работу по  ремонту детского оборудования из указанного списка, некоторые элементы устаревшего оборудования были демонтированы. </a:t>
            </a:r>
            <a:endParaRPr lang="ru-RU" sz="1100" dirty="0">
              <a:latin typeface="Times New Roman" pitchFamily="18" charset="0"/>
              <a:cs typeface="Times New Roman" pitchFamily="18" charset="0"/>
            </a:endParaRPr>
          </a:p>
        </p:txBody>
      </p:sp>
      <p:pic>
        <p:nvPicPr>
          <p:cNvPr id="3074" name="Picture 2" descr="C:\Documents and Settings\1\Рабочий стол\Помощник - 6 созыв\ФОТО - 6 созыв\Ремонт  горки\CAM04518.jpg"/>
          <p:cNvPicPr>
            <a:picLocks noChangeAspect="1" noChangeArrowheads="1"/>
          </p:cNvPicPr>
          <p:nvPr/>
        </p:nvPicPr>
        <p:blipFill>
          <a:blip r:embed="rId4" cstate="print"/>
          <a:srcRect/>
          <a:stretch>
            <a:fillRect/>
          </a:stretch>
        </p:blipFill>
        <p:spPr bwMode="auto">
          <a:xfrm>
            <a:off x="4857752" y="5000636"/>
            <a:ext cx="1857388" cy="1393041"/>
          </a:xfrm>
          <a:prstGeom prst="rect">
            <a:avLst/>
          </a:prstGeom>
          <a:noFill/>
        </p:spPr>
      </p:pic>
      <p:pic>
        <p:nvPicPr>
          <p:cNvPr id="3075" name="Picture 3" descr="C:\Documents and Settings\1\Рабочий стол\Помощники -5 созыв\Округ\Фотографии\2015 год\Рейд по дет.оборудованию\DSC06533.JPG"/>
          <p:cNvPicPr>
            <a:picLocks noChangeAspect="1" noChangeArrowheads="1"/>
          </p:cNvPicPr>
          <p:nvPr/>
        </p:nvPicPr>
        <p:blipFill>
          <a:blip r:embed="rId5" cstate="print"/>
          <a:srcRect/>
          <a:stretch>
            <a:fillRect/>
          </a:stretch>
        </p:blipFill>
        <p:spPr bwMode="auto">
          <a:xfrm flipH="1">
            <a:off x="2500298" y="5000636"/>
            <a:ext cx="1928826" cy="1446620"/>
          </a:xfrm>
          <a:prstGeom prst="rect">
            <a:avLst/>
          </a:prstGeom>
          <a:noFill/>
        </p:spPr>
      </p:pic>
      <p:pic>
        <p:nvPicPr>
          <p:cNvPr id="3076" name="Picture 4" descr="C:\Documents and Settings\1\Рабочий стол\Помощники -5 созыв\Округ\Фотографии\2015 год\Ворота Св.101\CAM03511.jpg"/>
          <p:cNvPicPr>
            <a:picLocks noChangeAspect="1" noChangeArrowheads="1"/>
          </p:cNvPicPr>
          <p:nvPr/>
        </p:nvPicPr>
        <p:blipFill>
          <a:blip r:embed="rId6" cstate="print"/>
          <a:srcRect/>
          <a:stretch>
            <a:fillRect/>
          </a:stretch>
        </p:blipFill>
        <p:spPr bwMode="auto">
          <a:xfrm>
            <a:off x="7072330" y="4286256"/>
            <a:ext cx="1785950" cy="2381266"/>
          </a:xfrm>
          <a:prstGeom prst="rect">
            <a:avLst/>
          </a:prstGeom>
          <a:noFill/>
        </p:spPr>
      </p:pic>
      <p:pic>
        <p:nvPicPr>
          <p:cNvPr id="12" name="Picture 3" descr="C:\Users\Елена\Desktop\Новая папка\DSC0630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flipH="1">
            <a:off x="357158" y="5072074"/>
            <a:ext cx="1785950" cy="13394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428868"/>
            <a:ext cx="9144000" cy="1015663"/>
          </a:xfrm>
          <a:prstGeom prst="rect">
            <a:avLst/>
          </a:prstGeom>
          <a:noFill/>
        </p:spPr>
        <p:txBody>
          <a:bodyPr wrap="square" rtlCol="0">
            <a:spAutoFit/>
          </a:bodyPr>
          <a:lstStyle/>
          <a:p>
            <a:pPr algn="just"/>
            <a:endParaRPr lang="ru-RU" sz="1200" b="1" dirty="0" smtClean="0">
              <a:solidFill>
                <a:srgbClr val="FF0000"/>
              </a:solidFill>
              <a:latin typeface="Times New Roman" pitchFamily="18" charset="0"/>
              <a:cs typeface="Times New Roman" pitchFamily="18" charset="0"/>
            </a:endParaRPr>
          </a:p>
          <a:p>
            <a:pPr algn="just"/>
            <a:endParaRPr lang="ru-RU" sz="1200" b="1" dirty="0" smtClean="0">
              <a:solidFill>
                <a:srgbClr val="FF0000"/>
              </a:solidFill>
              <a:latin typeface="Times New Roman" pitchFamily="18" charset="0"/>
              <a:cs typeface="Times New Roman" pitchFamily="18" charset="0"/>
            </a:endParaRPr>
          </a:p>
          <a:p>
            <a:pPr algn="just"/>
            <a:endParaRPr lang="ru-RU" sz="1200" b="1" dirty="0" smtClean="0">
              <a:solidFill>
                <a:srgbClr val="FF0000"/>
              </a:solidFill>
              <a:latin typeface="Times New Roman" pitchFamily="18" charset="0"/>
              <a:cs typeface="Times New Roman" pitchFamily="18" charset="0"/>
            </a:endParaRPr>
          </a:p>
          <a:p>
            <a:pPr algn="just"/>
            <a:endParaRPr lang="ru-RU" sz="1200" b="1" dirty="0" smtClean="0">
              <a:solidFill>
                <a:srgbClr val="FF0000"/>
              </a:solidFill>
              <a:latin typeface="Times New Roman" pitchFamily="18" charset="0"/>
              <a:cs typeface="Times New Roman" pitchFamily="18" charset="0"/>
            </a:endParaRPr>
          </a:p>
          <a:p>
            <a:pPr lvl="0" algn="just"/>
            <a:endParaRPr lang="ru-RU" sz="1200" dirty="0" smtClean="0">
              <a:latin typeface="Times New Roman" pitchFamily="18" charset="0"/>
              <a:cs typeface="Times New Roman" pitchFamily="18" charset="0"/>
            </a:endParaRPr>
          </a:p>
        </p:txBody>
      </p:sp>
      <p:sp>
        <p:nvSpPr>
          <p:cNvPr id="11" name="Прямоугольник 10"/>
          <p:cNvSpPr/>
          <p:nvPr/>
        </p:nvSpPr>
        <p:spPr>
          <a:xfrm>
            <a:off x="0" y="0"/>
            <a:ext cx="9144000" cy="4108817"/>
          </a:xfrm>
          <a:prstGeom prst="rect">
            <a:avLst/>
          </a:prstGeom>
        </p:spPr>
        <p:txBody>
          <a:bodyPr wrap="square">
            <a:spAutoFit/>
          </a:bodyPr>
          <a:lstStyle/>
          <a:p>
            <a:pPr algn="just"/>
            <a:r>
              <a:rPr lang="ru-RU" sz="1200" b="1" dirty="0" smtClean="0">
                <a:solidFill>
                  <a:srgbClr val="FF0000"/>
                </a:solidFill>
                <a:latin typeface="Times New Roman" pitchFamily="18" charset="0"/>
                <a:cs typeface="Times New Roman" pitchFamily="18" charset="0"/>
              </a:rPr>
              <a:t>Качество жизни</a:t>
            </a:r>
            <a:endParaRPr lang="ru-RU" sz="1200" dirty="0" smtClean="0">
              <a:latin typeface="Times New Roman" pitchFamily="18" charset="0"/>
              <a:cs typeface="Times New Roman" pitchFamily="18" charset="0"/>
            </a:endParaRPr>
          </a:p>
          <a:p>
            <a:pPr algn="just">
              <a:buFont typeface="Arial" pitchFamily="34" charset="0"/>
              <a:buChar char="•"/>
            </a:pPr>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Жизнь ежедневно ставит те или иные задачи, которые лучше решать сообща.  Общими усилиями депутата и актива округа удалось сделать жизнь на территории округа комфортней и ярче.  Совместными усилиями организованы и проведены  субботники, демонтировано устаревшее детское игровое оборудование, где-то отремонтировано. Закупленной  депутатом краской  жители  красят оборудование на детских площадках. </a:t>
            </a:r>
          </a:p>
          <a:p>
            <a:pPr algn="just">
              <a:buFont typeface="Arial" pitchFamily="34" charset="0"/>
              <a:buChar char="•"/>
            </a:pPr>
            <a:r>
              <a:rPr lang="ru-RU" sz="1100" dirty="0" smtClean="0">
                <a:latin typeface="Times New Roman" pitchFamily="18" charset="0"/>
                <a:cs typeface="Times New Roman" pitchFamily="18" charset="0"/>
              </a:rPr>
              <a:t> Осенью 2015 года был завершён 2-й этап проекта «Граффити». На территории округа во дворах многоквартирных домов расположены водонасосные и трансформаторные станции.  До недавнего времени стены этих объектов были  разрисованы  незадачливыми художниками.  Депутатские запросы с требованием  привести внешний вид  данных сооружений в нормативное состояние были направлены в ОАО «РМСК Центра»-Кострома Энерго»,  МУП «Костромагорводоканал» и Управление муниципальных инспекций г. Костромы. В результате лишь некоторые фасады зданий станций были отремонтированы. Пилотным проектом в создании комфортной среды обитания жителей  округа стал граффити-конкурс «Сделай жизнь ярче!», проходивший по инициативе депутата Р.Е. Копнина в 2014 году совместно с Администрацией города Костромы. Второй этап проекта «Граффити» стартовал к 9 мая 2015 года, к 70-летию Победы в Великой Отечественной войне и был завершён осенью. В  результате, фасады зданий  водонасосных станций превратились в настоящие арт-объекты. В этот раз к нам присоединился депутат  Костромской областной Думы Д.В. Зафиров. Отделочные материалы (цемент, штукатурка, грунтовка, фасадная  краска) для ремонта здания, краска для нанесения рисунков  были закуплены на личные средства депутатов. Ремонтные работы по отделке фасада здания станции осуществлялись МУП «Костромагорводоканал» (штукатурка, покраска стен). Молодые художники Дмитрий Пинкин и Артур Ковалёв придумали эскизы рисунков, согласовали их с жителями и нанесли  на стены водонасосных станций. Я ходатайствовал о награждении молодых художников Благодарственным письмом Главы города Костромы.</a:t>
            </a: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lvl="0" algn="just"/>
            <a:endParaRPr lang="ru-RU" sz="1200" dirty="0" smtClean="0">
              <a:latin typeface="Times New Roman" pitchFamily="18" charset="0"/>
              <a:cs typeface="Times New Roman" pitchFamily="18" charset="0"/>
            </a:endParaRPr>
          </a:p>
          <a:p>
            <a:pPr lvl="0" algn="just"/>
            <a:endParaRPr lang="ru-RU" sz="1200" dirty="0" smtClean="0">
              <a:latin typeface="Times New Roman" pitchFamily="18" charset="0"/>
              <a:cs typeface="Times New Roman" pitchFamily="18" charset="0"/>
            </a:endParaRPr>
          </a:p>
          <a:p>
            <a:pPr lvl="0" algn="just"/>
            <a:endParaRPr lang="ru-RU" sz="1200" dirty="0" smtClean="0">
              <a:latin typeface="Times New Roman" pitchFamily="18" charset="0"/>
              <a:cs typeface="Times New Roman" pitchFamily="18" charset="0"/>
            </a:endParaRPr>
          </a:p>
        </p:txBody>
      </p:sp>
      <p:pic>
        <p:nvPicPr>
          <p:cNvPr id="33" name="Picture 4" descr="C:\Documents and Settings\1\Рабочий стол\Помощник - 6 созыв\ФОТО 6 созыв\Граффити ФОТО\2.JPG"/>
          <p:cNvPicPr>
            <a:picLocks noChangeAspect="1" noChangeArrowheads="1"/>
          </p:cNvPicPr>
          <p:nvPr/>
        </p:nvPicPr>
        <p:blipFill>
          <a:blip r:embed="rId2" cstate="print"/>
          <a:srcRect/>
          <a:stretch>
            <a:fillRect/>
          </a:stretch>
        </p:blipFill>
        <p:spPr bwMode="auto">
          <a:xfrm>
            <a:off x="142844" y="3214686"/>
            <a:ext cx="1200186" cy="1000132"/>
          </a:xfrm>
          <a:prstGeom prst="rect">
            <a:avLst/>
          </a:prstGeom>
          <a:noFill/>
        </p:spPr>
      </p:pic>
      <p:pic>
        <p:nvPicPr>
          <p:cNvPr id="35" name="Picture 5" descr="C:\Documents and Settings\1\Рабочий стол\Помощник - 6 созыв\ФОТО 6 созыв\Граффити ФОТО\4.jpg"/>
          <p:cNvPicPr>
            <a:picLocks noChangeAspect="1" noChangeArrowheads="1"/>
          </p:cNvPicPr>
          <p:nvPr/>
        </p:nvPicPr>
        <p:blipFill>
          <a:blip r:embed="rId3" cstate="print"/>
          <a:srcRect/>
          <a:stretch>
            <a:fillRect/>
          </a:stretch>
        </p:blipFill>
        <p:spPr bwMode="auto">
          <a:xfrm flipH="1">
            <a:off x="1428728" y="3214686"/>
            <a:ext cx="767960" cy="1023944"/>
          </a:xfrm>
          <a:prstGeom prst="rect">
            <a:avLst/>
          </a:prstGeom>
          <a:noFill/>
        </p:spPr>
      </p:pic>
      <p:pic>
        <p:nvPicPr>
          <p:cNvPr id="36" name="Picture 6" descr="C:\Documents and Settings\1\Рабочий стол\Помощник - 6 созыв\ФОТО 6 созыв\Граффити ФОТО\5.jpg"/>
          <p:cNvPicPr>
            <a:picLocks noChangeAspect="1" noChangeArrowheads="1"/>
          </p:cNvPicPr>
          <p:nvPr/>
        </p:nvPicPr>
        <p:blipFill>
          <a:blip r:embed="rId4" cstate="print"/>
          <a:srcRect/>
          <a:stretch>
            <a:fillRect/>
          </a:stretch>
        </p:blipFill>
        <p:spPr bwMode="auto">
          <a:xfrm flipH="1">
            <a:off x="2285984" y="3214686"/>
            <a:ext cx="1381135" cy="1035850"/>
          </a:xfrm>
          <a:prstGeom prst="rect">
            <a:avLst/>
          </a:prstGeom>
          <a:noFill/>
        </p:spPr>
      </p:pic>
      <p:pic>
        <p:nvPicPr>
          <p:cNvPr id="37" name="Picture 18" descr="C:\Documents and Settings\1\Рабочий стол\Помощник - 6 созыв\ФОТО 6 созыв\Граффити ФОТО\Артур Ковалев.jpg"/>
          <p:cNvPicPr>
            <a:picLocks noChangeAspect="1" noChangeArrowheads="1"/>
          </p:cNvPicPr>
          <p:nvPr/>
        </p:nvPicPr>
        <p:blipFill>
          <a:blip r:embed="rId5" cstate="print"/>
          <a:srcRect/>
          <a:stretch>
            <a:fillRect/>
          </a:stretch>
        </p:blipFill>
        <p:spPr bwMode="auto">
          <a:xfrm rot="10800000" flipH="1" flipV="1">
            <a:off x="3714744" y="3071810"/>
            <a:ext cx="1000132" cy="1166821"/>
          </a:xfrm>
          <a:prstGeom prst="rect">
            <a:avLst/>
          </a:prstGeom>
          <a:noFill/>
        </p:spPr>
      </p:pic>
      <p:pic>
        <p:nvPicPr>
          <p:cNvPr id="38" name="Picture 9" descr="C:\Documents and Settings\1\Рабочий стол\Помощник - 6 созыв\ФОТО 6 созыв\Граффити ФОТО\8.jpg"/>
          <p:cNvPicPr>
            <a:picLocks noChangeAspect="1" noChangeArrowheads="1"/>
          </p:cNvPicPr>
          <p:nvPr/>
        </p:nvPicPr>
        <p:blipFill>
          <a:blip r:embed="rId6" cstate="print"/>
          <a:srcRect/>
          <a:stretch>
            <a:fillRect/>
          </a:stretch>
        </p:blipFill>
        <p:spPr bwMode="auto">
          <a:xfrm>
            <a:off x="4786314" y="3143248"/>
            <a:ext cx="1476385" cy="1107289"/>
          </a:xfrm>
          <a:prstGeom prst="rect">
            <a:avLst/>
          </a:prstGeom>
          <a:noFill/>
        </p:spPr>
      </p:pic>
      <p:pic>
        <p:nvPicPr>
          <p:cNvPr id="39" name="Picture 8" descr="C:\Documents and Settings\1\Рабочий стол\Помощник - 6 созыв\ФОТО 6 созыв\Граффити ФОТО\7.jpg"/>
          <p:cNvPicPr>
            <a:picLocks noChangeAspect="1" noChangeArrowheads="1"/>
          </p:cNvPicPr>
          <p:nvPr/>
        </p:nvPicPr>
        <p:blipFill>
          <a:blip r:embed="rId7" cstate="print"/>
          <a:srcRect/>
          <a:stretch>
            <a:fillRect/>
          </a:stretch>
        </p:blipFill>
        <p:spPr bwMode="auto">
          <a:xfrm flipH="1" flipV="1">
            <a:off x="6286512" y="3214686"/>
            <a:ext cx="1333508" cy="1000132"/>
          </a:xfrm>
          <a:prstGeom prst="rect">
            <a:avLst/>
          </a:prstGeom>
          <a:noFill/>
        </p:spPr>
      </p:pic>
      <p:pic>
        <p:nvPicPr>
          <p:cNvPr id="40" name="Picture 7" descr="C:\Documents and Settings\1\Рабочий стол\Помощник - 6 созыв\ФОТО 6 созыв\Граффити ФОТО\6.jpg"/>
          <p:cNvPicPr>
            <a:picLocks noChangeAspect="1" noChangeArrowheads="1"/>
          </p:cNvPicPr>
          <p:nvPr/>
        </p:nvPicPr>
        <p:blipFill>
          <a:blip r:embed="rId8" cstate="print"/>
          <a:srcRect/>
          <a:stretch>
            <a:fillRect/>
          </a:stretch>
        </p:blipFill>
        <p:spPr bwMode="auto">
          <a:xfrm>
            <a:off x="7715272" y="3214686"/>
            <a:ext cx="1357290" cy="1017968"/>
          </a:xfrm>
          <a:prstGeom prst="rect">
            <a:avLst/>
          </a:prstGeom>
          <a:noFill/>
        </p:spPr>
      </p:pic>
      <p:pic>
        <p:nvPicPr>
          <p:cNvPr id="44" name="Picture 10" descr="C:\Documents and Settings\1\Рабочий стол\Помощник - 6 созыв\ФОТО 6 созыв\Граффити ФОТО\9.jpg"/>
          <p:cNvPicPr>
            <a:picLocks noChangeAspect="1" noChangeArrowheads="1"/>
          </p:cNvPicPr>
          <p:nvPr/>
        </p:nvPicPr>
        <p:blipFill>
          <a:blip r:embed="rId9" cstate="print"/>
          <a:srcRect/>
          <a:stretch>
            <a:fillRect/>
          </a:stretch>
        </p:blipFill>
        <p:spPr bwMode="auto">
          <a:xfrm flipH="1">
            <a:off x="142844" y="4429132"/>
            <a:ext cx="1428760" cy="1071570"/>
          </a:xfrm>
          <a:prstGeom prst="rect">
            <a:avLst/>
          </a:prstGeom>
          <a:noFill/>
        </p:spPr>
      </p:pic>
      <p:pic>
        <p:nvPicPr>
          <p:cNvPr id="45" name="Picture 13" descr="C:\Documents and Settings\1\Рабочий стол\Помощник - 6 созыв\ФОТО 6 созыв\Граффити ФОТО\12.jpg"/>
          <p:cNvPicPr>
            <a:picLocks noChangeAspect="1" noChangeArrowheads="1"/>
          </p:cNvPicPr>
          <p:nvPr/>
        </p:nvPicPr>
        <p:blipFill>
          <a:blip r:embed="rId10" cstate="print"/>
          <a:srcRect/>
          <a:stretch>
            <a:fillRect/>
          </a:stretch>
        </p:blipFill>
        <p:spPr bwMode="auto">
          <a:xfrm>
            <a:off x="1714480" y="4500570"/>
            <a:ext cx="1333509" cy="1000132"/>
          </a:xfrm>
          <a:prstGeom prst="rect">
            <a:avLst/>
          </a:prstGeom>
          <a:noFill/>
        </p:spPr>
      </p:pic>
      <p:pic>
        <p:nvPicPr>
          <p:cNvPr id="46" name="Picture 12" descr="C:\Documents and Settings\1\Рабочий стол\Помощник - 6 созыв\ФОТО 6 созыв\Граффити ФОТО\11.jpg"/>
          <p:cNvPicPr>
            <a:picLocks noChangeAspect="1" noChangeArrowheads="1"/>
          </p:cNvPicPr>
          <p:nvPr/>
        </p:nvPicPr>
        <p:blipFill>
          <a:blip r:embed="rId11" cstate="print"/>
          <a:srcRect/>
          <a:stretch>
            <a:fillRect/>
          </a:stretch>
        </p:blipFill>
        <p:spPr bwMode="auto">
          <a:xfrm>
            <a:off x="3143240" y="4500570"/>
            <a:ext cx="1381136" cy="1035852"/>
          </a:xfrm>
          <a:prstGeom prst="rect">
            <a:avLst/>
          </a:prstGeom>
          <a:noFill/>
        </p:spPr>
      </p:pic>
      <p:pic>
        <p:nvPicPr>
          <p:cNvPr id="47" name="Picture 15" descr="C:\Documents and Settings\1\Рабочий стол\Помощник - 6 созыв\ФОТО 6 созыв\Граффити ФОТО\13.jpg"/>
          <p:cNvPicPr>
            <a:picLocks noChangeAspect="1" noChangeArrowheads="1"/>
          </p:cNvPicPr>
          <p:nvPr/>
        </p:nvPicPr>
        <p:blipFill>
          <a:blip r:embed="rId12" cstate="print"/>
          <a:srcRect/>
          <a:stretch>
            <a:fillRect/>
          </a:stretch>
        </p:blipFill>
        <p:spPr bwMode="auto">
          <a:xfrm>
            <a:off x="6143636" y="4500570"/>
            <a:ext cx="1357322" cy="1017992"/>
          </a:xfrm>
          <a:prstGeom prst="rect">
            <a:avLst/>
          </a:prstGeom>
          <a:noFill/>
        </p:spPr>
      </p:pic>
      <p:pic>
        <p:nvPicPr>
          <p:cNvPr id="48" name="Picture 11" descr="C:\Documents and Settings\1\Рабочий стол\Помощник - 6 созыв\ФОТО 6 созыв\Граффити ФОТО\10.jpg"/>
          <p:cNvPicPr>
            <a:picLocks noChangeAspect="1" noChangeArrowheads="1"/>
          </p:cNvPicPr>
          <p:nvPr/>
        </p:nvPicPr>
        <p:blipFill>
          <a:blip r:embed="rId13" cstate="print"/>
          <a:srcRect/>
          <a:stretch>
            <a:fillRect/>
          </a:stretch>
        </p:blipFill>
        <p:spPr bwMode="auto">
          <a:xfrm flipH="1">
            <a:off x="4643438" y="4500570"/>
            <a:ext cx="1357322" cy="1017992"/>
          </a:xfrm>
          <a:prstGeom prst="rect">
            <a:avLst/>
          </a:prstGeom>
          <a:noFill/>
        </p:spPr>
      </p:pic>
      <p:pic>
        <p:nvPicPr>
          <p:cNvPr id="49" name="Picture 17" descr="C:\Documents and Settings\1\Рабочий стол\Помощник - 6 созыв\ФОТО 6 созыв\Граффити ФОТО\17.jpg"/>
          <p:cNvPicPr>
            <a:picLocks noChangeAspect="1" noChangeArrowheads="1"/>
          </p:cNvPicPr>
          <p:nvPr/>
        </p:nvPicPr>
        <p:blipFill>
          <a:blip r:embed="rId14" cstate="print"/>
          <a:srcRect/>
          <a:stretch>
            <a:fillRect/>
          </a:stretch>
        </p:blipFill>
        <p:spPr bwMode="auto">
          <a:xfrm flipH="1">
            <a:off x="7643834" y="4500570"/>
            <a:ext cx="1343248" cy="1001014"/>
          </a:xfrm>
          <a:prstGeom prst="rect">
            <a:avLst/>
          </a:prstGeom>
          <a:noFill/>
        </p:spPr>
      </p:pic>
      <p:pic>
        <p:nvPicPr>
          <p:cNvPr id="50" name="Picture 16" descr="C:\Documents and Settings\1\Рабочий стол\Помощник - 6 созыв\ФОТО 6 созыв\Граффити ФОТО\15.jpg"/>
          <p:cNvPicPr>
            <a:picLocks noChangeAspect="1" noChangeArrowheads="1"/>
          </p:cNvPicPr>
          <p:nvPr/>
        </p:nvPicPr>
        <p:blipFill>
          <a:blip r:embed="rId15" cstate="print"/>
          <a:srcRect/>
          <a:stretch>
            <a:fillRect/>
          </a:stretch>
        </p:blipFill>
        <p:spPr bwMode="auto">
          <a:xfrm>
            <a:off x="142844" y="5661437"/>
            <a:ext cx="1309696" cy="982273"/>
          </a:xfrm>
          <a:prstGeom prst="rect">
            <a:avLst/>
          </a:prstGeom>
          <a:noFill/>
        </p:spPr>
      </p:pic>
      <p:pic>
        <p:nvPicPr>
          <p:cNvPr id="28694" name="Picture 22" descr="C:\Documents and Settings\1\Рабочий стол\Помощник - 6 созыв\ФОТО 6 созыв\Граффити ФОТО\Копия 14.jpg"/>
          <p:cNvPicPr>
            <a:picLocks noChangeAspect="1" noChangeArrowheads="1"/>
          </p:cNvPicPr>
          <p:nvPr/>
        </p:nvPicPr>
        <p:blipFill>
          <a:blip r:embed="rId16" cstate="print"/>
          <a:srcRect/>
          <a:stretch>
            <a:fillRect/>
          </a:stretch>
        </p:blipFill>
        <p:spPr bwMode="auto">
          <a:xfrm>
            <a:off x="1547791" y="5715016"/>
            <a:ext cx="1333511" cy="1000132"/>
          </a:xfrm>
          <a:prstGeom prst="rect">
            <a:avLst/>
          </a:prstGeom>
          <a:noFill/>
        </p:spPr>
      </p:pic>
      <p:pic>
        <p:nvPicPr>
          <p:cNvPr id="28695" name="Picture 23" descr="C:\Documents and Settings\1\Рабочий стол\Помощник - 6 созыв\ФОТО 6 созыв\Граффити ФОТО\16.jpg"/>
          <p:cNvPicPr>
            <a:picLocks noChangeAspect="1" noChangeArrowheads="1"/>
          </p:cNvPicPr>
          <p:nvPr/>
        </p:nvPicPr>
        <p:blipFill>
          <a:blip r:embed="rId17" cstate="print"/>
          <a:srcRect/>
          <a:stretch>
            <a:fillRect/>
          </a:stretch>
        </p:blipFill>
        <p:spPr bwMode="auto">
          <a:xfrm flipH="1">
            <a:off x="3000364" y="5715016"/>
            <a:ext cx="1333509" cy="1000132"/>
          </a:xfrm>
          <a:prstGeom prst="rect">
            <a:avLst/>
          </a:prstGeom>
          <a:noFill/>
        </p:spPr>
      </p:pic>
      <p:pic>
        <p:nvPicPr>
          <p:cNvPr id="1026" name="Picture 2" descr="C:\Documents and Settings\1\Мои документы\Downloads\Пинкин.JPG"/>
          <p:cNvPicPr>
            <a:picLocks noChangeAspect="1" noChangeArrowheads="1"/>
          </p:cNvPicPr>
          <p:nvPr/>
        </p:nvPicPr>
        <p:blipFill>
          <a:blip r:embed="rId18"/>
          <a:srcRect/>
          <a:stretch>
            <a:fillRect/>
          </a:stretch>
        </p:blipFill>
        <p:spPr bwMode="auto">
          <a:xfrm flipH="1">
            <a:off x="5857884" y="5643578"/>
            <a:ext cx="1559667" cy="1000108"/>
          </a:xfrm>
          <a:prstGeom prst="rect">
            <a:avLst/>
          </a:prstGeom>
          <a:noFill/>
        </p:spPr>
      </p:pic>
      <p:sp>
        <p:nvSpPr>
          <p:cNvPr id="1028" name="AutoShape 4" descr="https://apf.mail.ru/cgi-bin/readmsg?id=14503373410000000226;0;2&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30" name="AutoShape 6" descr="https://apf.mail.ru/cgi-bin/readmsg?id=14503373410000000226;0;2&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31" name="Picture 7" descr="C:\Documents and Settings\1\Мои документы\Downloads\Дума-награждение-Ковалёв 005.JPG"/>
          <p:cNvPicPr>
            <a:picLocks noChangeAspect="1" noChangeArrowheads="1"/>
          </p:cNvPicPr>
          <p:nvPr/>
        </p:nvPicPr>
        <p:blipFill>
          <a:blip r:embed="rId19"/>
          <a:srcRect/>
          <a:stretch>
            <a:fillRect/>
          </a:stretch>
        </p:blipFill>
        <p:spPr bwMode="auto">
          <a:xfrm>
            <a:off x="7572396" y="5643578"/>
            <a:ext cx="1475530" cy="975944"/>
          </a:xfrm>
          <a:prstGeom prst="rect">
            <a:avLst/>
          </a:prstGeom>
          <a:noFill/>
        </p:spPr>
      </p:pic>
      <p:pic>
        <p:nvPicPr>
          <p:cNvPr id="5122" name="Picture 2" descr="C:\Documents and Settings\1\Рабочий стол\Помощники -5 созыв\Конкурсы\2015 год\Граффити-2015\ГРАФФТИ  - Свердлова 78\CAM05031.jpg"/>
          <p:cNvPicPr>
            <a:picLocks noChangeAspect="1" noChangeArrowheads="1"/>
          </p:cNvPicPr>
          <p:nvPr/>
        </p:nvPicPr>
        <p:blipFill>
          <a:blip r:embed="rId20" cstate="print"/>
          <a:srcRect/>
          <a:stretch>
            <a:fillRect/>
          </a:stretch>
        </p:blipFill>
        <p:spPr bwMode="auto">
          <a:xfrm>
            <a:off x="4429124" y="5697156"/>
            <a:ext cx="1285884" cy="9644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500958" cy="3708708"/>
          </a:xfrm>
          <a:prstGeom prst="rect">
            <a:avLst/>
          </a:prstGeom>
          <a:noFill/>
        </p:spPr>
        <p:txBody>
          <a:bodyPr wrap="square" rtlCol="0">
            <a:spAutoFit/>
          </a:bodyPr>
          <a:lstStyle/>
          <a:p>
            <a:pPr algn="just"/>
            <a:r>
              <a:rPr lang="ru-RU" sz="1200" b="1" dirty="0" smtClean="0">
                <a:solidFill>
                  <a:srgbClr val="FF0000"/>
                </a:solidFill>
                <a:latin typeface="Times New Roman" pitchFamily="18" charset="0"/>
                <a:cs typeface="Times New Roman" pitchFamily="18" charset="0"/>
              </a:rPr>
              <a:t>Важным направлением  в моей работе является организация досуга жителей округа. </a:t>
            </a:r>
          </a:p>
          <a:p>
            <a:pPr algn="just">
              <a:tabLst>
                <a:tab pos="3044825" algn="l"/>
              </a:tabLst>
            </a:pPr>
            <a:r>
              <a:rPr lang="ru-RU" sz="1100" dirty="0" smtClean="0">
                <a:latin typeface="Times New Roman" pitchFamily="18" charset="0"/>
                <a:cs typeface="Times New Roman" pitchFamily="18" charset="0"/>
              </a:rPr>
              <a:t>Кроме того, что в течении 2015 года ребята округа  приняли участие в соревнованиях  по оздоровительному бегу на лыжах,  в чемпионате по дворовому футболу, в дворовых праздниках, я  никогда не забываю и о людях старшего поколения – ветеранах Великой Отечественной войны, детях-узниках фашистских концлагерей. Адресные поздравления с государственными праздниками, личные встречи и помощь в решении различного рода проблем – неотъемлемое правило в моей работе. В Международный День Пожилых Людей, ребята Детского морского центра подарили ветеранам праздничный концерт, а депутат - сладкие подарки. Ветерану</a:t>
            </a:r>
            <a:r>
              <a:rPr lang="ru-RU" sz="1100" dirty="0" smtClean="0"/>
              <a:t> </a:t>
            </a:r>
            <a:r>
              <a:rPr lang="ru-RU" sz="1100" dirty="0" smtClean="0">
                <a:latin typeface="Times New Roman" pitchFamily="18" charset="0"/>
                <a:cs typeface="Times New Roman" pitchFamily="18" charset="0"/>
              </a:rPr>
              <a:t>Великой Отечественной войны Ивану Никифоровичу Ливинскому  была оказана помощь в организации ремонта квартиры.</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tabLst>
                <a:tab pos="3044825" algn="l"/>
              </a:tabLst>
            </a:pPr>
            <a:endParaRPr lang="ru-RU" sz="1100" dirty="0" smtClean="0">
              <a:latin typeface="Times New Roman" pitchFamily="18" charset="0"/>
              <a:cs typeface="Times New Roman" pitchFamily="18" charset="0"/>
            </a:endParaRPr>
          </a:p>
          <a:p>
            <a:pPr algn="just">
              <a:tabLst>
                <a:tab pos="3044825" algn="l"/>
              </a:tabLst>
            </a:pPr>
            <a:endParaRPr lang="ru-RU" sz="1200" b="1" dirty="0" smtClean="0">
              <a:solidFill>
                <a:srgbClr val="FF0000"/>
              </a:solidFill>
              <a:latin typeface="Times New Roman" pitchFamily="18" charset="0"/>
              <a:cs typeface="Times New Roman" pitchFamily="18" charset="0"/>
            </a:endParaRPr>
          </a:p>
          <a:p>
            <a:pPr algn="just">
              <a:tabLst>
                <a:tab pos="3044825" algn="l"/>
              </a:tabLst>
            </a:pPr>
            <a:endParaRPr lang="ru-RU" sz="1200" b="1" dirty="0" smtClean="0">
              <a:solidFill>
                <a:srgbClr val="FF0000"/>
              </a:solidFill>
              <a:latin typeface="Times New Roman" pitchFamily="18" charset="0"/>
              <a:cs typeface="Times New Roman" pitchFamily="18" charset="0"/>
            </a:endParaRPr>
          </a:p>
          <a:p>
            <a:pPr algn="just">
              <a:tabLst>
                <a:tab pos="3044825" algn="l"/>
              </a:tabLst>
            </a:pPr>
            <a:endParaRPr lang="ru-RU" sz="1200" b="1" dirty="0" smtClean="0">
              <a:solidFill>
                <a:srgbClr val="FF0000"/>
              </a:solidFill>
              <a:latin typeface="Times New Roman" pitchFamily="18" charset="0"/>
              <a:cs typeface="Times New Roman" pitchFamily="18" charset="0"/>
            </a:endParaRPr>
          </a:p>
          <a:p>
            <a:pPr algn="just">
              <a:tabLst>
                <a:tab pos="3044825" algn="l"/>
              </a:tabLst>
            </a:pPr>
            <a:endParaRPr lang="ru-RU" sz="1100" dirty="0" smtClean="0">
              <a:latin typeface="Times New Roman" pitchFamily="18" charset="0"/>
              <a:cs typeface="Times New Roman" pitchFamily="18" charset="0"/>
            </a:endParaRPr>
          </a:p>
          <a:p>
            <a:pPr algn="just">
              <a:tabLst>
                <a:tab pos="3044825" algn="l"/>
              </a:tabLst>
            </a:pPr>
            <a:endParaRPr lang="ru-RU" sz="1100" dirty="0" smtClean="0">
              <a:latin typeface="Times New Roman" pitchFamily="18" charset="0"/>
              <a:cs typeface="Times New Roman" pitchFamily="18" charset="0"/>
            </a:endParaRPr>
          </a:p>
          <a:p>
            <a:pPr algn="just">
              <a:tabLst>
                <a:tab pos="3044825" algn="l"/>
              </a:tabLst>
            </a:pPr>
            <a:endParaRPr lang="ru-RU" sz="1100" dirty="0" smtClean="0">
              <a:latin typeface="Times New Roman" pitchFamily="18" charset="0"/>
              <a:cs typeface="Times New Roman" pitchFamily="18" charset="0"/>
            </a:endParaRPr>
          </a:p>
          <a:p>
            <a:pPr algn="just">
              <a:tabLst>
                <a:tab pos="3044825" algn="l"/>
              </a:tabLst>
            </a:pPr>
            <a:endParaRPr lang="ru-RU" sz="1100" dirty="0" smtClean="0">
              <a:latin typeface="Times New Roman" pitchFamily="18" charset="0"/>
              <a:cs typeface="Times New Roman" pitchFamily="18" charset="0"/>
            </a:endParaRPr>
          </a:p>
          <a:p>
            <a:pPr algn="just">
              <a:tabLst>
                <a:tab pos="3044825" algn="l"/>
              </a:tabLst>
            </a:pPr>
            <a:endParaRPr lang="ru-RU" sz="1100" dirty="0" smtClean="0">
              <a:latin typeface="Times New Roman" pitchFamily="18" charset="0"/>
              <a:cs typeface="Times New Roman" pitchFamily="18" charset="0"/>
            </a:endParaRPr>
          </a:p>
          <a:p>
            <a:pPr algn="just">
              <a:tabLst>
                <a:tab pos="3044825" algn="l"/>
              </a:tabLst>
            </a:pPr>
            <a:endParaRPr lang="ru-RU" sz="1100" dirty="0" smtClean="0">
              <a:latin typeface="Times New Roman" pitchFamily="18" charset="0"/>
              <a:cs typeface="Times New Roman" pitchFamily="18" charset="0"/>
            </a:endParaRPr>
          </a:p>
        </p:txBody>
      </p:sp>
      <p:pic>
        <p:nvPicPr>
          <p:cNvPr id="5" name="Picture 2" descr="Изображени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0958" y="0"/>
            <a:ext cx="1500198" cy="92006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 descr="C:\Documents and Settings\1\Рабочий стол\Новая папка\День ПОЖИЛОГО человека.JPG"/>
          <p:cNvPicPr>
            <a:picLocks noChangeAspect="1" noChangeArrowheads="1"/>
          </p:cNvPicPr>
          <p:nvPr/>
        </p:nvPicPr>
        <p:blipFill>
          <a:blip r:embed="rId3"/>
          <a:srcRect/>
          <a:stretch>
            <a:fillRect/>
          </a:stretch>
        </p:blipFill>
        <p:spPr bwMode="auto">
          <a:xfrm>
            <a:off x="7572396" y="857232"/>
            <a:ext cx="1435372" cy="881061"/>
          </a:xfrm>
          <a:prstGeom prst="rect">
            <a:avLst/>
          </a:prstGeom>
          <a:noFill/>
        </p:spPr>
      </p:pic>
      <p:sp>
        <p:nvSpPr>
          <p:cNvPr id="21" name="TextBox 20"/>
          <p:cNvSpPr txBox="1"/>
          <p:nvPr/>
        </p:nvSpPr>
        <p:spPr>
          <a:xfrm>
            <a:off x="1142976" y="2357430"/>
            <a:ext cx="6643734" cy="1046440"/>
          </a:xfrm>
          <a:prstGeom prst="rect">
            <a:avLst/>
          </a:prstGeom>
          <a:noFill/>
        </p:spPr>
        <p:txBody>
          <a:bodyPr wrap="square" rtlCol="0">
            <a:spAutoFit/>
          </a:bodyPr>
          <a:lstStyle/>
          <a:p>
            <a:endParaRPr lang="ru-RU" sz="1100" b="1" dirty="0" smtClean="0">
              <a:solidFill>
                <a:srgbClr val="FF0000"/>
              </a:solidFill>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r>
              <a:rPr lang="ru-RU" dirty="0" smtClean="0"/>
              <a:t> </a:t>
            </a:r>
            <a:endParaRPr lang="ru-RU" dirty="0"/>
          </a:p>
        </p:txBody>
      </p:sp>
      <p:sp>
        <p:nvSpPr>
          <p:cNvPr id="9" name="TextBox 8"/>
          <p:cNvSpPr txBox="1"/>
          <p:nvPr/>
        </p:nvSpPr>
        <p:spPr>
          <a:xfrm flipV="1">
            <a:off x="0" y="2500306"/>
            <a:ext cx="7000892" cy="1615827"/>
          </a:xfrm>
          <a:prstGeom prst="rect">
            <a:avLst/>
          </a:prstGeom>
          <a:noFill/>
        </p:spPr>
        <p:txBody>
          <a:bodyPr wrap="square" rtlCol="0">
            <a:spAutoFit/>
          </a:bodyPr>
          <a:lstStyle/>
          <a:p>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a:t>
            </a:r>
          </a:p>
          <a:p>
            <a:pPr>
              <a:buFontTx/>
              <a:buChar char="-"/>
            </a:pP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	</a:t>
            </a: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a:latin typeface="Times New Roman" pitchFamily="18" charset="0"/>
              <a:cs typeface="Times New Roman" pitchFamily="18" charset="0"/>
            </a:endParaRPr>
          </a:p>
        </p:txBody>
      </p:sp>
      <p:sp>
        <p:nvSpPr>
          <p:cNvPr id="11" name="TextBox 10"/>
          <p:cNvSpPr txBox="1"/>
          <p:nvPr/>
        </p:nvSpPr>
        <p:spPr>
          <a:xfrm>
            <a:off x="214282" y="2285992"/>
            <a:ext cx="184731" cy="646331"/>
          </a:xfrm>
          <a:prstGeom prst="rect">
            <a:avLst/>
          </a:prstGeom>
          <a:noFill/>
        </p:spPr>
        <p:txBody>
          <a:bodyPr wrap="none" rtlCol="0">
            <a:spAutoFit/>
          </a:bodyPr>
          <a:lstStyle/>
          <a:p>
            <a:endParaRPr lang="ru-RU" dirty="0" smtClean="0"/>
          </a:p>
          <a:p>
            <a:endParaRPr lang="ru-RU" dirty="0"/>
          </a:p>
        </p:txBody>
      </p:sp>
      <p:sp>
        <p:nvSpPr>
          <p:cNvPr id="12" name="TextBox 11"/>
          <p:cNvSpPr txBox="1"/>
          <p:nvPr/>
        </p:nvSpPr>
        <p:spPr>
          <a:xfrm>
            <a:off x="0" y="2143117"/>
            <a:ext cx="9144000" cy="4847481"/>
          </a:xfrm>
          <a:prstGeom prst="rect">
            <a:avLst/>
          </a:prstGeom>
          <a:noFill/>
        </p:spPr>
        <p:txBody>
          <a:bodyPr wrap="square" rtlCol="0">
            <a:spAutoFit/>
          </a:bodyPr>
          <a:lstStyle/>
          <a:p>
            <a:pPr algn="just"/>
            <a:r>
              <a:rPr lang="ru-RU" sz="1200" b="1" dirty="0" smtClean="0">
                <a:solidFill>
                  <a:srgbClr val="FF0000"/>
                </a:solidFill>
                <a:latin typeface="Times New Roman" pitchFamily="18" charset="0"/>
                <a:cs typeface="Times New Roman" pitchFamily="18" charset="0"/>
              </a:rPr>
              <a:t>Отдельное направление  в моей работе – работа в  постоянных комиссиях Думы города  Костромы  и рабочих группах.</a:t>
            </a:r>
          </a:p>
          <a:p>
            <a:pPr algn="just"/>
            <a:r>
              <a:rPr lang="ru-RU" sz="1100" dirty="0" smtClean="0">
                <a:latin typeface="Times New Roman" pitchFamily="18" charset="0"/>
                <a:cs typeface="Times New Roman" pitchFamily="18" charset="0"/>
              </a:rPr>
              <a:t>За отчётный период </a:t>
            </a:r>
            <a:r>
              <a:rPr lang="ru-RU" sz="1100" b="1" dirty="0" smtClean="0">
                <a:solidFill>
                  <a:srgbClr val="FF0000"/>
                </a:solidFill>
                <a:latin typeface="Times New Roman" pitchFamily="18" charset="0"/>
                <a:cs typeface="Times New Roman" pitchFamily="18" charset="0"/>
              </a:rPr>
              <a:t>Комиссией   по экономике и финансам </a:t>
            </a:r>
            <a:r>
              <a:rPr lang="ru-RU" sz="1100" dirty="0" smtClean="0">
                <a:latin typeface="Times New Roman" pitchFamily="18" charset="0"/>
                <a:cs typeface="Times New Roman" pitchFamily="18" charset="0"/>
              </a:rPr>
              <a:t>подготовлен проект решения Думы города Костромы "О внесении изменений в Положение о бюджетном процессе в городе Костроме в части формирования структуры расходов бюджета города Костромы в соответствии с муниципальными программами и не включенными в муниципальные программы направлениями деятельности органов местного самоуправления». Бюджет города Костромы на 2016 год разработан с учетом показателей прогноза социально-экономического развития города на очередной финансовый год, а также с учетом изменений норм действующего налогового и бюджетного законодательства Российской Федерации В расходной части бюджета в полном объеме запланированы средства на выплату заработной платы с начислениями. В максимально возможном объеме – на оплату коммунальных услуг, питание в детских учреждениях, меры социальной поддержки населению, исполнение судебных актов. В 2016 году фонд оплаты труда работников муниципальных учреждений определен с учетом показателей заработной платы отдельных категорий работников социальной сферы в соответствии с указами Президента РФ от 7 мая 2012 года. Индексации заработной платы муниципальных служащих не предусмотрено. Финансирование прочих расходов планируется с учетом их оптимизации от ожидаемого исполнения 2015 года. Бюджетные ассигнования также запланированы на поддержку пассажирских транспортных предприятий города, содержание и ремонт дорог общего пользования. Продолжится финансирование ремонта коммунальных объектов, сетей водоотведения, восстановление линий рециркуляции, текущего ремонта и содержания жилищного фонда. Комиссией рассмотрены муниципальные программы города Костромы, планируемые к реализации начиная с 2016 года:</a:t>
            </a:r>
          </a:p>
          <a:p>
            <a:pPr algn="just"/>
            <a:r>
              <a:rPr lang="ru-RU" sz="1100" dirty="0" smtClean="0">
                <a:latin typeface="Times New Roman" pitchFamily="18" charset="0"/>
                <a:cs typeface="Times New Roman" pitchFamily="18" charset="0"/>
              </a:rPr>
              <a:t>Развитие экономики города Костромы на 2016-2018 годы;</a:t>
            </a:r>
          </a:p>
          <a:p>
            <a:pPr algn="just"/>
            <a:r>
              <a:rPr lang="ru-RU" sz="1100" dirty="0" smtClean="0">
                <a:latin typeface="Times New Roman" pitchFamily="18" charset="0"/>
                <a:cs typeface="Times New Roman" pitchFamily="18" charset="0"/>
              </a:rPr>
              <a:t>Управление имущественными и земельными ресурсами города Костромы на 2016-2018 годы;</a:t>
            </a:r>
          </a:p>
          <a:p>
            <a:pPr algn="just"/>
            <a:r>
              <a:rPr lang="ru-RU" sz="1100" dirty="0" smtClean="0">
                <a:latin typeface="Times New Roman" pitchFamily="18" charset="0"/>
                <a:cs typeface="Times New Roman" pitchFamily="18" charset="0"/>
              </a:rPr>
              <a:t>Развитие территорий города Костромы на 2016-2018 годы;</a:t>
            </a:r>
          </a:p>
          <a:p>
            <a:pPr algn="just"/>
            <a:r>
              <a:rPr lang="ru-RU" sz="1100" dirty="0" smtClean="0">
                <a:latin typeface="Times New Roman" pitchFamily="18" charset="0"/>
                <a:cs typeface="Times New Roman" pitchFamily="18" charset="0"/>
              </a:rPr>
              <a:t>Обеспечение качественным жильем и услугами жилищно-коммунального хозяйства населения города Костромы на 2016-2018 годы;</a:t>
            </a:r>
          </a:p>
          <a:p>
            <a:pPr algn="just"/>
            <a:r>
              <a:rPr lang="ru-RU" sz="1100" dirty="0" smtClean="0">
                <a:latin typeface="Times New Roman" pitchFamily="18" charset="0"/>
                <a:cs typeface="Times New Roman" pitchFamily="18" charset="0"/>
              </a:rPr>
              <a:t>Энергосбережение и повышение энергетической эффективности на территории городского округа город Кострома на период 2016-2018 годы;</a:t>
            </a:r>
          </a:p>
          <a:p>
            <a:pPr algn="just"/>
            <a:r>
              <a:rPr lang="ru-RU" sz="1100" dirty="0" smtClean="0">
                <a:latin typeface="Times New Roman" pitchFamily="18" charset="0"/>
                <a:cs typeface="Times New Roman" pitchFamily="18" charset="0"/>
              </a:rPr>
              <a:t>Благоустройство города Костромы на 2016-2018 годы;</a:t>
            </a:r>
          </a:p>
          <a:p>
            <a:pPr algn="just"/>
            <a:r>
              <a:rPr lang="ru-RU" sz="1100" dirty="0" smtClean="0">
                <a:latin typeface="Times New Roman" pitchFamily="18" charset="0"/>
                <a:cs typeface="Times New Roman" pitchFamily="18" charset="0"/>
              </a:rPr>
              <a:t>Безопасный город Кострома на 2016-2018 годы.</a:t>
            </a:r>
          </a:p>
          <a:p>
            <a:pPr algn="just"/>
            <a:r>
              <a:rPr lang="ru-RU" sz="1100" dirty="0" smtClean="0">
                <a:latin typeface="Times New Roman" pitchFamily="18" charset="0"/>
                <a:cs typeface="Times New Roman" pitchFamily="18" charset="0"/>
              </a:rPr>
              <a:t>В соответствии с задачами, намеченными к решению в рамках муниципальной программы, приоритетами социально-экономического развития города Костромы, Комиссией оценены результативность предлагаемых мероприятий; возможность финансового обеспечения реализации мероприятий муниципальной программы; ожидаемые результаты от реализации муниципальной программы. По результатам рассмотрения были выработаны рекомендации в адрес Администрации города Костромы, исполнение которых находится на контроле Комиссии. Комиссия как орган, </a:t>
            </a:r>
          </a:p>
          <a:p>
            <a:pPr algn="just"/>
            <a:r>
              <a:rPr lang="ru-RU" sz="1100" dirty="0" smtClean="0">
                <a:latin typeface="Times New Roman" pitchFamily="18" charset="0"/>
                <a:cs typeface="Times New Roman" pitchFamily="18" charset="0"/>
              </a:rPr>
              <a:t>ответственный за подготовку и проведение публичных слушаний, организовала публичные слушания по проекту решения Думы города Костромы</a:t>
            </a:r>
          </a:p>
          <a:p>
            <a:endParaRPr lang="ru-RU" sz="1100" dirty="0">
              <a:latin typeface="Times New Roman" pitchFamily="18" charset="0"/>
              <a:cs typeface="Times New Roman" pitchFamily="18" charset="0"/>
            </a:endParaRPr>
          </a:p>
        </p:txBody>
      </p:sp>
      <p:sp>
        <p:nvSpPr>
          <p:cNvPr id="13" name="TextBox 12"/>
          <p:cNvSpPr txBox="1"/>
          <p:nvPr/>
        </p:nvSpPr>
        <p:spPr>
          <a:xfrm>
            <a:off x="1000100" y="4786322"/>
            <a:ext cx="7572396" cy="285752"/>
          </a:xfrm>
          <a:prstGeom prst="rect">
            <a:avLst/>
          </a:prstGeom>
          <a:noFill/>
        </p:spPr>
        <p:txBody>
          <a:bodyPr wrap="square" rtlCol="0">
            <a:spAutoFit/>
          </a:bodyPr>
          <a:lstStyle/>
          <a:p>
            <a:r>
              <a:rPr lang="ru-RU" sz="1200" b="1" dirty="0" smtClean="0">
                <a:solidFill>
                  <a:srgbClr val="FF0000"/>
                </a:solidFill>
                <a:latin typeface="Times New Roman" pitchFamily="18" charset="0"/>
                <a:cs typeface="Times New Roman" pitchFamily="18" charset="0"/>
              </a:rPr>
              <a:t>                 </a:t>
            </a:r>
            <a:endParaRPr lang="ru-RU" sz="1200" b="1" dirty="0">
              <a:solidFill>
                <a:srgbClr val="FF0000"/>
              </a:solidFill>
              <a:latin typeface="Times New Roman" pitchFamily="18" charset="0"/>
              <a:cs typeface="Times New Roman" pitchFamily="18" charset="0"/>
            </a:endParaRPr>
          </a:p>
        </p:txBody>
      </p:sp>
      <p:pic>
        <p:nvPicPr>
          <p:cNvPr id="10" name="Рисунок 9" descr="логотип (1)"/>
          <p:cNvPicPr/>
          <p:nvPr/>
        </p:nvPicPr>
        <p:blipFill>
          <a:blip r:embed="rId4" cstate="print"/>
          <a:srcRect/>
          <a:stretch>
            <a:fillRect/>
          </a:stretch>
        </p:blipFill>
        <p:spPr bwMode="auto">
          <a:xfrm>
            <a:off x="1357290" y="1357298"/>
            <a:ext cx="714380" cy="785818"/>
          </a:xfrm>
          <a:prstGeom prst="rect">
            <a:avLst/>
          </a:prstGeom>
          <a:noFill/>
          <a:ln w="9525">
            <a:noFill/>
            <a:miter lim="800000"/>
            <a:headEnd/>
            <a:tailEnd/>
          </a:ln>
        </p:spPr>
      </p:pic>
      <p:pic>
        <p:nvPicPr>
          <p:cNvPr id="14" name="Рисунок 13"/>
          <p:cNvPicPr/>
          <p:nvPr/>
        </p:nvPicPr>
        <p:blipFill>
          <a:blip r:embed="rId5" cstate="print"/>
          <a:srcRect/>
          <a:stretch>
            <a:fillRect/>
          </a:stretch>
        </p:blipFill>
        <p:spPr bwMode="auto">
          <a:xfrm>
            <a:off x="142844" y="1428736"/>
            <a:ext cx="1143008" cy="714380"/>
          </a:xfrm>
          <a:prstGeom prst="rect">
            <a:avLst/>
          </a:prstGeom>
          <a:solidFill>
            <a:srgbClr val="FFFFFF"/>
          </a:solidFill>
          <a:ln w="9525">
            <a:noFill/>
            <a:miter lim="800000"/>
            <a:headEnd/>
            <a:tailEnd/>
          </a:ln>
        </p:spPr>
      </p:pic>
      <p:sp>
        <p:nvSpPr>
          <p:cNvPr id="15" name="TextBox 14"/>
          <p:cNvSpPr txBox="1"/>
          <p:nvPr/>
        </p:nvSpPr>
        <p:spPr>
          <a:xfrm>
            <a:off x="2071670" y="1357298"/>
            <a:ext cx="5572164" cy="769441"/>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В рамках проводимой   ЛПУ «Санаторий «Колос», Федерацией организаций профсоюзов Костромской области, департаментом здравоохранения Костромской области   экспресс-оценки функционального состояния сердца жителей региона,</a:t>
            </a:r>
            <a:r>
              <a:rPr lang="ru-RU" sz="1100" b="1" dirty="0" smtClean="0">
                <a:solidFill>
                  <a:srgbClr val="FF0000"/>
                </a:solidFill>
                <a:latin typeface="Times New Roman" pitchFamily="18" charset="0"/>
                <a:cs typeface="Times New Roman" pitchFamily="18" charset="0"/>
              </a:rPr>
              <a:t> по моей инициативе, было организовано бесплатное обследование жителей  на территории округа. </a:t>
            </a:r>
            <a:r>
              <a:rPr lang="ru-RU" sz="1100" dirty="0" smtClean="0">
                <a:latin typeface="Times New Roman" pitchFamily="18" charset="0"/>
                <a:cs typeface="Times New Roman" pitchFamily="18" charset="0"/>
              </a:rPr>
              <a:t> </a:t>
            </a:r>
            <a:endParaRPr lang="ru-RU" sz="11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8263801"/>
          </a:xfrm>
          <a:prstGeom prst="rect">
            <a:avLst/>
          </a:prstGeom>
        </p:spPr>
        <p:txBody>
          <a:bodyPr wrap="square">
            <a:spAutoFit/>
          </a:bodyPr>
          <a:lstStyle/>
          <a:p>
            <a:pPr algn="just"/>
            <a:r>
              <a:rPr lang="ru-RU" sz="1100" dirty="0" smtClean="0">
                <a:latin typeface="Times New Roman" pitchFamily="18" charset="0"/>
                <a:cs typeface="Times New Roman" pitchFamily="18" charset="0"/>
              </a:rPr>
              <a:t>"О бюджете города Костромы на 2016 год", по результатам которых подготовлен итоговый документ (заключение). На выполнение отдельных мероприятий публичных слушаний в бюджете города Костромы на 2016 год также предусмотрены бюджетные ассигнования. На выполнение мероприятий публичных слушаний по проекту решения Думы города Костромы "О бюджете города Костромы на 2016 год" расходы из бюджета города Костромы в 2016 году запланированы в сумме 8281,2 тысячи рублей. </a:t>
            </a:r>
          </a:p>
          <a:p>
            <a:pPr algn="just"/>
            <a:r>
              <a:rPr lang="ru-RU" sz="1100" dirty="0" smtClean="0">
                <a:latin typeface="Times New Roman" pitchFamily="18" charset="0"/>
                <a:cs typeface="Times New Roman" pitchFamily="18" charset="0"/>
              </a:rPr>
              <a:t>Комиссией подготовлен проект решения Думы города Костромы "О внесении изменений в Положение о бюджетном процессе в городе Костроме в части формирования структуры расходов бюджета города Костромы в соответствии с муниципальными программами и не включенными в муниципальные программы направлениями деятельности органов местного самоуправления.</a:t>
            </a:r>
          </a:p>
          <a:p>
            <a:pPr algn="just"/>
            <a:r>
              <a:rPr lang="ru-RU" sz="1100" dirty="0" smtClean="0">
                <a:latin typeface="Times New Roman" pitchFamily="18" charset="0"/>
                <a:cs typeface="Times New Roman" pitchFamily="18" charset="0"/>
              </a:rPr>
              <a:t>В сфере установления, изменения и отмены налогов и сборов города Костромы, Комиссией одобрен проект решения Думы "Об установлении и введении в действие на территории города Костромы налога на имущество физических лиц", в соответствии с которым предусматривается установление и введение в действие с 1 января 2016 года на территории города Костромы порядка определения налоговой базы по налогу на имущество физических лиц исходя из кадастровой стоимости объектов налогообложения. Проект предполагает изложение в новой редакции решения об установлении и введении в действие на территории города Костромы налога на имущество физических лиц, в соответствии с положениями главы 32 Налогового кодекса Российской Федерации. </a:t>
            </a:r>
          </a:p>
          <a:p>
            <a:pPr algn="just"/>
            <a:r>
              <a:rPr lang="ru-RU" sz="1100" dirty="0" smtClean="0">
                <a:latin typeface="Times New Roman" pitchFamily="18" charset="0"/>
                <a:cs typeface="Times New Roman" pitchFamily="18" charset="0"/>
              </a:rPr>
              <a:t>Проектом предусмотрены налоговые льготы неработающим трудоспособным родителям, опекунам, попечителям, осуществляющим уход за ребенком-инвалидом в возрасте до 18 лет, - в размере подлежащей уплате суммы налога, а также  лицам, имеющим право на меры социальной поддержки в соответствии с Законом  Костромской области от 21 июля 2008 года № 351-4-ЗКО "О мерах социальной поддержки многодетных семей в Костромской области", - в размере 50 процентов подлежащей уплате суммы налога.</a:t>
            </a:r>
          </a:p>
          <a:p>
            <a:pPr algn="just"/>
            <a:r>
              <a:rPr lang="ru-RU" sz="1100" dirty="0" smtClean="0">
                <a:latin typeface="Times New Roman" pitchFamily="18" charset="0"/>
                <a:cs typeface="Times New Roman" pitchFamily="18" charset="0"/>
              </a:rPr>
              <a:t>Владение, пользование и распоряжение имуществом, находящимся в муниципальной собственности города Костромы</a:t>
            </a:r>
          </a:p>
          <a:p>
            <a:pPr algn="just"/>
            <a:r>
              <a:rPr lang="ru-RU" sz="1100" dirty="0" smtClean="0">
                <a:latin typeface="Times New Roman" pitchFamily="18" charset="0"/>
                <a:cs typeface="Times New Roman" pitchFamily="18" charset="0"/>
              </a:rPr>
              <a:t>Перечень имущества, переданного из муниципальной собственности</a:t>
            </a:r>
          </a:p>
          <a:p>
            <a:pPr algn="just"/>
            <a:r>
              <a:rPr lang="ru-RU" sz="1100" dirty="0" smtClean="0">
                <a:latin typeface="Times New Roman" pitchFamily="18" charset="0"/>
                <a:cs typeface="Times New Roman" pitchFamily="18" charset="0"/>
              </a:rPr>
              <a:t>Перечень имущества, принятого в муниципальную собственность</a:t>
            </a:r>
          </a:p>
          <a:p>
            <a:pPr algn="just"/>
            <a:r>
              <a:rPr lang="ru-RU" sz="1100" dirty="0" smtClean="0">
                <a:latin typeface="Times New Roman" pitchFamily="18" charset="0"/>
                <a:cs typeface="Times New Roman" pitchFamily="18" charset="0"/>
              </a:rPr>
              <a:t>Продажа земельных участков, квартир и жилых домов, находящихся в муниципальной собственности города Костромы</a:t>
            </a:r>
          </a:p>
          <a:p>
            <a:pPr algn="just"/>
            <a:r>
              <a:rPr lang="ru-RU" sz="1100" dirty="0" smtClean="0">
                <a:latin typeface="Times New Roman" pitchFamily="18" charset="0"/>
                <a:cs typeface="Times New Roman" pitchFamily="18" charset="0"/>
              </a:rPr>
              <a:t>Обмены муниципальных жилых помещений. Согласование принятия в казну города Костромы муниципального имущества.</a:t>
            </a:r>
          </a:p>
          <a:p>
            <a:pPr algn="just"/>
            <a:r>
              <a:rPr lang="ru-RU" sz="1100" dirty="0" smtClean="0">
                <a:latin typeface="Times New Roman" pitchFamily="18" charset="0"/>
                <a:cs typeface="Times New Roman" pitchFamily="18" charset="0"/>
              </a:rPr>
              <a:t>Согласование закрепления муниципального имущества за муниципальными унитарными предприятиями города Костромы.</a:t>
            </a:r>
          </a:p>
          <a:p>
            <a:pPr algn="just"/>
            <a:r>
              <a:rPr lang="ru-RU" sz="1100" dirty="0" smtClean="0">
                <a:latin typeface="Times New Roman" pitchFamily="18" charset="0"/>
                <a:cs typeface="Times New Roman" pitchFamily="18" charset="0"/>
              </a:rPr>
              <a:t>Осуществление контрольных функций.</a:t>
            </a:r>
          </a:p>
          <a:p>
            <a:pPr algn="just"/>
            <a:r>
              <a:rPr lang="ru-RU" sz="1100" dirty="0" smtClean="0">
                <a:latin typeface="Times New Roman" pitchFamily="18" charset="0"/>
                <a:cs typeface="Times New Roman" pitchFamily="18" charset="0"/>
              </a:rPr>
              <a:t>Комиссией в целях осуществления контрольных функций за деятельностью муниципальных учреждений и предприятий рассматривались акты проверок Контрольно-счетной комиссией города Костромы:</a:t>
            </a:r>
          </a:p>
          <a:p>
            <a:pPr algn="just"/>
            <a:r>
              <a:rPr lang="ru-RU" sz="1100" dirty="0" smtClean="0">
                <a:latin typeface="Times New Roman" pitchFamily="18" charset="0"/>
                <a:cs typeface="Times New Roman" pitchFamily="18" charset="0"/>
              </a:rPr>
              <a:t>Определение формы торгов на право заключения договора на установку и эксплуатацию рекламной конструкции, выдаче разрешений на установку рекламных конструкций на территории городского округа, аннулированию таких разрешений, выдаче предписаний о демонтаже самовольно установленных вновь рекламных конструкций на территории г. Костромы, осуществляемое в соответствии с Федеральным законом «О рекламе»</a:t>
            </a:r>
          </a:p>
          <a:p>
            <a:pPr algn="just"/>
            <a:r>
              <a:rPr lang="ru-RU" sz="1100" dirty="0" smtClean="0">
                <a:latin typeface="Times New Roman" pitchFamily="18" charset="0"/>
                <a:cs typeface="Times New Roman" pitchFamily="18" charset="0"/>
              </a:rPr>
              <a:t>Порядок размещения нестационарных торговых объектов на земельных участках, находящихся в муниципальной собственности города Костромы, землях или земельных участках, государственная собственность на которые не разграничена, расположенных в границах города Костромы</a:t>
            </a:r>
          </a:p>
          <a:p>
            <a:pPr algn="just"/>
            <a:r>
              <a:rPr lang="ru-RU" sz="1100" dirty="0" smtClean="0">
                <a:latin typeface="Times New Roman" pitchFamily="18" charset="0"/>
                <a:cs typeface="Times New Roman" pitchFamily="18" charset="0"/>
              </a:rPr>
              <a:t>Принятие и организация выполнения планов и программ комплексного социально-экономического развития муниципального образования, а также организация сбора статистических показателей, характеризующих состояние экономики и социальной сферы муниципального образования</a:t>
            </a:r>
          </a:p>
          <a:p>
            <a:pPr algn="just"/>
            <a:r>
              <a:rPr lang="ru-RU" sz="1100" dirty="0" smtClean="0">
                <a:latin typeface="Times New Roman" pitchFamily="18" charset="0"/>
                <a:cs typeface="Times New Roman" pitchFamily="18" charset="0"/>
              </a:rPr>
              <a:t>Иная деятельность Комиссии</a:t>
            </a:r>
          </a:p>
          <a:p>
            <a:pPr algn="just"/>
            <a:r>
              <a:rPr lang="ru-RU" sz="1100" dirty="0" smtClean="0">
                <a:latin typeface="Times New Roman" pitchFamily="18" charset="0"/>
                <a:cs typeface="Times New Roman" pitchFamily="18" charset="0"/>
              </a:rPr>
              <a:t>Комиссией утвержден Порядок формирования и опубликования плана передачи религиозным организациям имущества религиозного назначения в отношении имущества религиозного назначения, находящегося в муниципальной собственности города Костромы</a:t>
            </a:r>
          </a:p>
          <a:p>
            <a:pPr algn="just"/>
            <a:r>
              <a:rPr lang="ru-RU" sz="1100" dirty="0" smtClean="0">
                <a:latin typeface="Times New Roman" pitchFamily="18" charset="0"/>
                <a:cs typeface="Times New Roman" pitchFamily="18" charset="0"/>
              </a:rPr>
              <a:t>В целях выявления положений, необоснованно затрудняющих осуществление предпринимательской и инвестиционной деятельности Комиссией размещено на официальном сайте Думы города Костромы в информационно-телекоммуникационной сети "Интернет" извещение о формировании Плана проведения в 2016 году экспертизы решений Думы города Костромы.</a:t>
            </a:r>
          </a:p>
          <a:p>
            <a:pPr algn="just"/>
            <a:r>
              <a:rPr lang="ru-RU" sz="1100" dirty="0" smtClean="0">
                <a:latin typeface="Times New Roman" pitchFamily="18" charset="0"/>
                <a:cs typeface="Times New Roman" pitchFamily="18" charset="0"/>
              </a:rPr>
              <a:t>Комиссией по развитию городского хозяйства </a:t>
            </a:r>
          </a:p>
          <a:p>
            <a:pPr algn="just"/>
            <a:endParaRPr lang="ru-RU" sz="1100" dirty="0" smtClean="0">
              <a:latin typeface="Times New Roman" pitchFamily="18" charset="0"/>
              <a:cs typeface="Times New Roman" pitchFamily="18" charset="0"/>
            </a:endParaRPr>
          </a:p>
          <a:p>
            <a:pPr algn="just"/>
            <a:endParaRPr lang="ru-RU" sz="1100" dirty="0" smtClean="0"/>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dirty="0" smtClean="0"/>
          </a:p>
          <a:p>
            <a:pPr algn="just"/>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8897</TotalTime>
  <Words>4087</Words>
  <Application>Microsoft Office PowerPoint</Application>
  <PresentationFormat>Экран (4:3)</PresentationFormat>
  <Paragraphs>192</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868</cp:revision>
  <dcterms:created xsi:type="dcterms:W3CDTF">2013-10-29T07:32:13Z</dcterms:created>
  <dcterms:modified xsi:type="dcterms:W3CDTF">2016-02-08T12:37:35Z</dcterms:modified>
</cp:coreProperties>
</file>